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9" r:id="rId4"/>
    <p:sldId id="274" r:id="rId5"/>
    <p:sldId id="277" r:id="rId6"/>
    <p:sldId id="260" r:id="rId7"/>
    <p:sldId id="261" r:id="rId8"/>
    <p:sldId id="275" r:id="rId9"/>
    <p:sldId id="262" r:id="rId10"/>
    <p:sldId id="263" r:id="rId11"/>
    <p:sldId id="265" r:id="rId12"/>
    <p:sldId id="267" r:id="rId13"/>
    <p:sldId id="264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0C0B1-65DF-4243-B1F4-203E2F006F0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6366D-E8E6-4EB4-8C88-EFCB0AF765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D8949E-865A-4A45-BDA5-6DBE97DB2D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170398-14F4-4A6B-8567-B779629C18F2}" type="slidenum">
              <a:rPr lang="en-US"/>
              <a:pPr/>
              <a:t>1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826B7-021C-4E5D-B332-6BCF8BD81B6C}" type="slidenum">
              <a:rPr lang="en-US"/>
              <a:pPr/>
              <a:t>10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2D425-1F0B-4B2E-91CF-BFFF8C7F1E66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651FD-4053-46C6-B468-FC9BC8633DD4}" type="slidenum">
              <a:rPr lang="en-US"/>
              <a:pPr/>
              <a:t>12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081BA-7955-471E-94BC-55227D653E0D}" type="slidenum">
              <a:rPr lang="en-US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E92212-E6D0-46D8-88A6-F50E036C5EE9}" type="slidenum">
              <a:rPr lang="en-US"/>
              <a:pPr/>
              <a:t>14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5964C-70DC-4335-8C07-AEA810678CDF}" type="slidenum">
              <a:rPr lang="en-US"/>
              <a:pPr/>
              <a:t>15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09E14-5E85-426E-BE87-7C1E45614C74}" type="slidenum">
              <a:rPr lang="en-US"/>
              <a:pPr/>
              <a:t>16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56316C-FB2C-4B0B-9C39-A2703C0B40E8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193651-785F-417E-99A9-6FDBF4D4D2C1}" type="slidenum">
              <a:rPr lang="en-US"/>
              <a:pPr/>
              <a:t>18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62440-44F3-443C-888E-DD7452743228}" type="slidenum">
              <a:rPr lang="en-US"/>
              <a:pPr/>
              <a:t>2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5063D-7ABC-4EC7-BBDF-55E1A6BA219E}" type="slidenum">
              <a:rPr lang="en-US"/>
              <a:pPr/>
              <a:t>3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9A698-A6DB-4827-BC90-07CDBD219511}" type="slidenum">
              <a:rPr lang="en-US"/>
              <a:pPr/>
              <a:t>4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40099-0011-48F8-9205-32CAE17E5FE2}" type="slidenum">
              <a:rPr lang="en-US"/>
              <a:pPr/>
              <a:t>5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40099-0011-48F8-9205-32CAE17E5FE2}" type="slidenum">
              <a:rPr lang="en-US"/>
              <a:pPr/>
              <a:t>6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E232B-E088-4422-A7E7-3EFA99C6901E}" type="slidenum">
              <a:rPr lang="en-US"/>
              <a:pPr/>
              <a:t>7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DE2F9E-801D-4529-8927-6BE13271BB31}" type="slidenum">
              <a:rPr lang="en-US"/>
              <a:pPr/>
              <a:t>8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69C6C-8DBD-469B-ABF7-D653CB206FB8}" type="slidenum">
              <a:rPr lang="en-US"/>
              <a:pPr/>
              <a:t>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3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717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717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7184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C03A82-CC29-48EF-89EA-BF8E20613A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94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547FD-34F0-4C53-B457-A75F240251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888C9-B81E-4CBA-8083-5CF61D564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D19DE-D2EE-4BB8-A224-810B7DB7C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CEABA-5AB6-4B3D-8957-7D4B80385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7A7AD-E45B-4B56-A16F-0297C58075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2CF15-D57B-49AB-9A1B-5CCD0054B9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B9353-2B05-4EF9-9409-E5E27CD317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AFF46-D684-4A18-9451-34B9BC9598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7308A-FF55-4D00-9033-22C852865D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49E8B-34EE-4E47-AFD4-E786FD0BDE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1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15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69C17CD-C8F3-4C7E-9FE8-0D44378EA4A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CHAPTER 1 – PEOPLING OF THE WORLD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Prehistory – 2500 B.C.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Chapter 1 – Section 2</a:t>
            </a:r>
            <a:br>
              <a:rPr lang="en-US" sz="4000"/>
            </a:br>
            <a:r>
              <a:rPr lang="en-US" sz="4000"/>
              <a:t>Humans Try to Control Nature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Main Idea – Development of agriculture spurred an increase in population and the growth of a settled way of life.</a:t>
            </a:r>
          </a:p>
          <a:p>
            <a:endParaRPr lang="en-US"/>
          </a:p>
          <a:p>
            <a:r>
              <a:rPr lang="en-US"/>
              <a:t>Why it Matters? – New methods for obtaining food and the development of technology laid the foundations for modern civilizations.</a:t>
            </a:r>
          </a:p>
        </p:txBody>
      </p:sp>
      <p:pic>
        <p:nvPicPr>
          <p:cNvPr id="15366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Nap Dynamite Whatever I want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952" fill="hold"/>
                                        <p:tgtEl>
                                          <p:spTgt spid="153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Technology &amp; Art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/>
              <a:t>New Tool Kit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Nomads – Wander from place to place and were hunter-gatherer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They invented tools such as spears, digging sticks and knives.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Over 100 different tools were made from bone, stone and wood.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/>
              <a:t>Paleolithic Art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/>
              <a:t>Necklaces of seashells, lion teeth and bear claws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/>
              <a:t>Sculptures of animals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/>
              <a:t>Paintings – paint made from charcoal and animal blood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Neolithic Revolution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Known as the Agricultural Revolution</a:t>
            </a:r>
          </a:p>
          <a:p>
            <a:pPr lvl="1"/>
            <a:r>
              <a:rPr lang="en-US"/>
              <a:t>Food gathering to food producing</a:t>
            </a:r>
          </a:p>
          <a:p>
            <a:r>
              <a:rPr lang="en-US"/>
              <a:t>Causes of the Neolithic Revolution</a:t>
            </a:r>
          </a:p>
          <a:p>
            <a:pPr lvl="1"/>
            <a:r>
              <a:rPr lang="en-US"/>
              <a:t>Change in Climate – Rising temperature worldwide provided longer growing seasons and drier lands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Neolithic Revolution cont.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Early Farming Methods</a:t>
            </a:r>
          </a:p>
          <a:p>
            <a:pPr lvl="1"/>
            <a:r>
              <a:rPr lang="en-US" sz="2400"/>
              <a:t>Slash and Burn Farming – Cut trees and grass, then burn to clear land</a:t>
            </a:r>
          </a:p>
          <a:p>
            <a:pPr lvl="1"/>
            <a:r>
              <a:rPr lang="en-US" sz="2400"/>
              <a:t>Remaining ashes fertilized the land</a:t>
            </a:r>
          </a:p>
          <a:p>
            <a:r>
              <a:rPr lang="en-US" sz="2800"/>
              <a:t>Domestication of Animals – Horses, dogs, goats and pigs</a:t>
            </a:r>
          </a:p>
          <a:p>
            <a:pPr lvl="1"/>
            <a:r>
              <a:rPr lang="en-US" sz="2400"/>
              <a:t>Farmers and pastoral nomads participated in domesticating animals</a:t>
            </a:r>
          </a:p>
          <a:p>
            <a:r>
              <a:rPr lang="en-US" sz="2800"/>
              <a:t>Revolution in Jarmo (Iraq) – Development of farming communities or villages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Villages Grow and Prosper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Farming Develops in Many Places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Africa – The Nile River Valley – developed wheat, barley and other crops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China: 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/>
              <a:t>Huang He region – developed a grain called millet.  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/>
              <a:t>In the Chang Jiang River delta – developed wild rice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/>
              <a:t>Mexico/Central America – developed corn, beans and squash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/>
              <a:t>Peru – sweet and white potatoes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Villages Grow and Prosper cont.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800"/>
              <a:t>Catal Huyuk – Located in South Central Turkey</a:t>
            </a:r>
          </a:p>
          <a:p>
            <a:pPr lvl="1"/>
            <a:r>
              <a:rPr lang="en-US" sz="2400"/>
              <a:t>Early village life (6000 people)</a:t>
            </a:r>
          </a:p>
          <a:p>
            <a:pPr lvl="2"/>
            <a:r>
              <a:rPr lang="en-US" sz="2000"/>
              <a:t>Large crops of wheat, barley and peas.</a:t>
            </a:r>
          </a:p>
          <a:p>
            <a:pPr lvl="2"/>
            <a:r>
              <a:rPr lang="en-US" sz="2000"/>
              <a:t>Raised sheep and cattle.</a:t>
            </a:r>
          </a:p>
          <a:p>
            <a:pPr lvl="1"/>
            <a:r>
              <a:rPr lang="en-US" sz="2400"/>
              <a:t>Development of skilled workers</a:t>
            </a:r>
          </a:p>
          <a:p>
            <a:pPr lvl="2"/>
            <a:r>
              <a:rPr lang="en-US" sz="2000"/>
              <a:t>Potters and weavers</a:t>
            </a:r>
          </a:p>
          <a:p>
            <a:pPr lvl="2"/>
            <a:r>
              <a:rPr lang="en-US" sz="2000"/>
              <a:t>Obsidian products such as mirrors, jewelry and knives</a:t>
            </a:r>
          </a:p>
          <a:p>
            <a:pPr lvl="2"/>
            <a:r>
              <a:rPr lang="en-US" sz="2000"/>
              <a:t>Religious relics</a:t>
            </a:r>
          </a:p>
          <a:p>
            <a:pPr lvl="1"/>
            <a:r>
              <a:rPr lang="en-US" sz="2400"/>
              <a:t>Big Drawbacks</a:t>
            </a:r>
          </a:p>
          <a:p>
            <a:pPr lvl="2"/>
            <a:r>
              <a:rPr lang="en-US" sz="2000"/>
              <a:t>Disease</a:t>
            </a:r>
          </a:p>
          <a:p>
            <a:pPr lvl="2"/>
            <a:r>
              <a:rPr lang="en-US" sz="2000"/>
              <a:t>Raiders</a:t>
            </a:r>
          </a:p>
          <a:p>
            <a:pPr lvl="1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Chapter 1 – Section 3</a:t>
            </a:r>
            <a:br>
              <a:rPr lang="en-US" sz="4000"/>
            </a:br>
            <a:r>
              <a:rPr lang="en-US" sz="4000"/>
              <a:t>Civilization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Main Idea – Prospering agricultural villages, food surpluses and new technologies led to the rise of civilization</a:t>
            </a:r>
          </a:p>
          <a:p>
            <a:endParaRPr lang="en-US"/>
          </a:p>
          <a:p>
            <a:r>
              <a:rPr lang="en-US"/>
              <a:t>Why It Matters? – Agriculture led to larger, more organized communities led to cities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Villages Grow into Cities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r>
              <a:rPr lang="en-US" sz="2800"/>
              <a:t>Invention of new tools – hoes, sickles and plow  – made the task of farming easier</a:t>
            </a:r>
          </a:p>
          <a:p>
            <a:r>
              <a:rPr lang="en-US" sz="2800"/>
              <a:t>Farming villages grow to become cities</a:t>
            </a:r>
          </a:p>
          <a:p>
            <a:r>
              <a:rPr lang="en-US" sz="2800"/>
              <a:t>To cultivate more land and produce extra crops irrigation systems were developed</a:t>
            </a:r>
          </a:p>
          <a:p>
            <a:pPr lvl="1"/>
            <a:r>
              <a:rPr lang="en-US" sz="2400"/>
              <a:t>This resulted in food surpluses</a:t>
            </a:r>
          </a:p>
          <a:p>
            <a:pPr lvl="1"/>
            <a:r>
              <a:rPr lang="en-US" sz="2400"/>
              <a:t>Development of a new class of people – craftspeople</a:t>
            </a:r>
          </a:p>
          <a:p>
            <a:pPr lvl="1"/>
            <a:r>
              <a:rPr lang="en-US" sz="2400"/>
              <a:t>Development of Trade</a:t>
            </a:r>
          </a:p>
          <a:p>
            <a:pPr lvl="1"/>
            <a:r>
              <a:rPr lang="en-US" sz="2400"/>
              <a:t>The wheel and sail allowed traders to transport goods over long distances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Villages Grow into Cities cont.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Social Changes</a:t>
            </a:r>
          </a:p>
          <a:p>
            <a:pPr lvl="1"/>
            <a:r>
              <a:rPr lang="en-US"/>
              <a:t>Social classes with varying wealth, power and influence begin to emerge.</a:t>
            </a:r>
          </a:p>
          <a:p>
            <a:pPr lvl="1"/>
            <a:r>
              <a:rPr lang="en-US"/>
              <a:t>Organized Religion</a:t>
            </a:r>
          </a:p>
          <a:p>
            <a:pPr lvl="2"/>
            <a:r>
              <a:rPr lang="en-US"/>
              <a:t>Farmers worshipped gods that were believed to have power over rain, wind and other natural forces</a:t>
            </a:r>
          </a:p>
          <a:p>
            <a:pPr lvl="2"/>
            <a:r>
              <a:rPr lang="en-US"/>
              <a:t>Early city dwellers developed religions based on earlier religions.  As populations grew, common spiritual values became lasting religious traditions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Chapter 1 – Section 1</a:t>
            </a:r>
            <a:br>
              <a:rPr lang="en-US" sz="4000" dirty="0"/>
            </a:br>
            <a:r>
              <a:rPr lang="en-US" sz="4000" dirty="0"/>
              <a:t>Human Origins in Africa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dirty="0"/>
              <a:t>Fossil Evidence shows that the earliest humans originated in Africa.</a:t>
            </a:r>
          </a:p>
          <a:p>
            <a:r>
              <a:rPr lang="en-US" sz="2400" dirty="0"/>
              <a:t>The Search for Human Origins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Archaeologists </a:t>
            </a:r>
            <a:r>
              <a:rPr lang="en-US" sz="2400" dirty="0"/>
              <a:t>– Find bones and artifacts that provide details of early human </a:t>
            </a:r>
            <a:r>
              <a:rPr lang="en-US" sz="2400" dirty="0" smtClean="0"/>
              <a:t>life such as what they look liked, what they ate, what diseases they may have had, or how long they lived.</a:t>
            </a:r>
            <a:endParaRPr lang="en-US" sz="2400" dirty="0"/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/>
              <a:t>Anthropologist – Study ancient human </a:t>
            </a:r>
            <a:r>
              <a:rPr lang="en-US" sz="2400" dirty="0" smtClean="0"/>
              <a:t>culture to re-create a picture of early human behavior</a:t>
            </a:r>
            <a:endParaRPr lang="en-US" sz="2400" dirty="0"/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Paleontologist </a:t>
            </a:r>
            <a:r>
              <a:rPr lang="en-US" sz="2400" dirty="0"/>
              <a:t>– Date bones, artifacts and fossils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Famous Findings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sz="2200" dirty="0"/>
              <a:t>Mary </a:t>
            </a:r>
            <a:r>
              <a:rPr lang="en-US" sz="2200" dirty="0" smtClean="0"/>
              <a:t>Leaky 1978 </a:t>
            </a:r>
            <a:r>
              <a:rPr lang="en-US" sz="2200" dirty="0"/>
              <a:t>– Finds footprints in </a:t>
            </a:r>
            <a:r>
              <a:rPr lang="en-US" sz="2200" dirty="0" smtClean="0"/>
              <a:t>Tanzania.</a:t>
            </a:r>
            <a:endParaRPr lang="en-US" sz="2200" dirty="0"/>
          </a:p>
          <a:p>
            <a:pPr lvl="2"/>
            <a:r>
              <a:rPr lang="en-US" sz="2200" dirty="0"/>
              <a:t>Australopithecines – First humanlike creature to walk </a:t>
            </a:r>
            <a:r>
              <a:rPr lang="en-US" sz="2200" dirty="0" smtClean="0"/>
              <a:t>upright. Humans and other created that walk upright, such as Australopithecines are called hominids. </a:t>
            </a:r>
          </a:p>
          <a:p>
            <a:pPr lvl="2"/>
            <a:r>
              <a:rPr lang="en-US" sz="2200" dirty="0" smtClean="0"/>
              <a:t>Humans and other early creatures that walk upright, such as Australopithecines are called hominids. Hominids were able to travel more distance, spot threatening animals</a:t>
            </a:r>
            <a:r>
              <a:rPr lang="en-US" sz="2800" dirty="0" smtClean="0"/>
              <a:t>,</a:t>
            </a:r>
            <a:r>
              <a:rPr lang="en-US" sz="2200" dirty="0" smtClean="0"/>
              <a:t> and carry food and children. They had also developed opposable thumbs, which made grabbing and carrying much easier.</a:t>
            </a:r>
          </a:p>
          <a:p>
            <a:pPr lvl="2"/>
            <a:endParaRPr lang="en-US" sz="2200" dirty="0"/>
          </a:p>
          <a:p>
            <a:r>
              <a:rPr lang="en-US" sz="2200" dirty="0" smtClean="0"/>
              <a:t>Donald </a:t>
            </a:r>
            <a:r>
              <a:rPr lang="en-US" sz="2200" dirty="0" err="1"/>
              <a:t>Johanson</a:t>
            </a:r>
            <a:r>
              <a:rPr lang="en-US" sz="2200" dirty="0"/>
              <a:t> – Finds female skeleton in Ethiopia (Lucy).  She is the oldest hominid found (3.5 million years old</a:t>
            </a:r>
            <a:r>
              <a:rPr lang="en-US" sz="2200" dirty="0" smtClean="0"/>
              <a:t>).</a:t>
            </a:r>
          </a:p>
          <a:p>
            <a:pPr lvl="2"/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luc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533400"/>
            <a:ext cx="3759200" cy="4638675"/>
          </a:xfrm>
          <a:prstGeom prst="rect">
            <a:avLst/>
          </a:prstGeom>
          <a:noFill/>
        </p:spPr>
      </p:pic>
      <p:pic>
        <p:nvPicPr>
          <p:cNvPr id="46085" name="Picture 5" descr="lucy skul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533400"/>
            <a:ext cx="3309938" cy="4667250"/>
          </a:xfrm>
          <a:prstGeom prst="rect">
            <a:avLst/>
          </a:prstGeom>
          <a:noFill/>
        </p:spPr>
      </p:pic>
      <p:pic>
        <p:nvPicPr>
          <p:cNvPr id="46088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A few good men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91" fill="hold"/>
                                        <p:tgtEl>
                                          <p:spTgt spid="460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8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Progressing During Stone Age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990600"/>
            <a:ext cx="82296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The invention of tools, mastery of over fire, and the development of language all occurred during the Stone Age.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Paleolithic </a:t>
            </a:r>
            <a:r>
              <a:rPr lang="en-US" sz="2400" dirty="0"/>
              <a:t>Age: 2.5 million to 8000 B.C.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Ice Age happened during the Paleolithic </a:t>
            </a:r>
            <a:r>
              <a:rPr lang="en-US" sz="2000" dirty="0" smtClean="0"/>
              <a:t>Age. Glaciers advanced and retreated as many as 18 times. By the last retreat the glaciers sat nearly where they are today.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Oldest stone chopping tools found in this era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Homo </a:t>
            </a:r>
            <a:r>
              <a:rPr lang="en-US" sz="2000" dirty="0" err="1"/>
              <a:t>Habilis</a:t>
            </a:r>
            <a:r>
              <a:rPr lang="en-US" sz="2000" dirty="0"/>
              <a:t> (Man of Skill) – First Tool </a:t>
            </a:r>
            <a:r>
              <a:rPr lang="en-US" sz="2000" dirty="0" smtClean="0"/>
              <a:t>Maker. Used tools to cut meat and crack open bones. Made task of living easier.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Homo Erectus (Upright Man, 1.6 million B.C</a:t>
            </a:r>
            <a:r>
              <a:rPr lang="en-US" sz="2000" dirty="0" smtClean="0"/>
              <a:t>.)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More intelligent and </a:t>
            </a:r>
            <a:r>
              <a:rPr lang="en-US" sz="1800" dirty="0" smtClean="0"/>
              <a:t>adaptable, created more tools for digging, scraping, and cutting.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Around during the same time as Homo </a:t>
            </a:r>
            <a:r>
              <a:rPr lang="en-US" sz="1800" dirty="0" err="1" smtClean="0"/>
              <a:t>Habilis</a:t>
            </a:r>
            <a:endParaRPr lang="en-US" sz="1800" dirty="0" smtClean="0"/>
          </a:p>
          <a:p>
            <a:pPr lvl="2">
              <a:lnSpc>
                <a:spcPct val="90000"/>
              </a:lnSpc>
            </a:pPr>
            <a:r>
              <a:rPr lang="en-US" sz="1800" dirty="0" smtClean="0"/>
              <a:t>First to migrate and move: India, China, Southeast Asia, and Europe.</a:t>
            </a:r>
            <a:endParaRPr lang="en-US" sz="1800" dirty="0"/>
          </a:p>
          <a:p>
            <a:pPr lvl="2">
              <a:lnSpc>
                <a:spcPct val="90000"/>
              </a:lnSpc>
            </a:pPr>
            <a:r>
              <a:rPr lang="en-US" sz="1800" dirty="0" smtClean="0"/>
              <a:t>Skillful </a:t>
            </a:r>
            <a:r>
              <a:rPr lang="en-US" sz="1800" dirty="0"/>
              <a:t>hunter, first to use </a:t>
            </a:r>
            <a:r>
              <a:rPr lang="en-US" sz="1800" dirty="0" smtClean="0"/>
              <a:t>fire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Developed </a:t>
            </a:r>
            <a:r>
              <a:rPr lang="en-US" sz="1800" dirty="0"/>
              <a:t>a spoken </a:t>
            </a:r>
            <a:r>
              <a:rPr lang="en-US" sz="1800" dirty="0" smtClean="0"/>
              <a:t>language, helped plan hunts and created teamwork</a:t>
            </a:r>
          </a:p>
          <a:p>
            <a:pPr lvl="2"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Progressing During Stone Age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3716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Neolithic </a:t>
            </a:r>
            <a:r>
              <a:rPr lang="en-US" sz="2400" dirty="0"/>
              <a:t>Age: 8000 B.C. to 3000 B.C.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Polished stone tools, make pottery, grow crops and raise </a:t>
            </a:r>
            <a:r>
              <a:rPr lang="en-US" sz="2000" dirty="0" smtClean="0"/>
              <a:t>animals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Dawn of Modern Humans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en-US" sz="1800" dirty="0" smtClean="0"/>
              <a:t>Many scientist believe that Homo erectus developed into Homo sapiens (modern humans). Homo sapiens have much larger brains though.</a:t>
            </a:r>
          </a:p>
          <a:p>
            <a:r>
              <a:rPr lang="en-US" sz="1800" dirty="0" smtClean="0"/>
              <a:t>Neanderthals </a:t>
            </a:r>
            <a:r>
              <a:rPr lang="en-US" sz="1800" dirty="0"/>
              <a:t>(200,000 B.C. to 30,000 B.C.)</a:t>
            </a:r>
          </a:p>
          <a:p>
            <a:pPr lvl="1"/>
            <a:r>
              <a:rPr lang="en-US" sz="1800" dirty="0" smtClean="0"/>
              <a:t>Originally thought to be a human ancestor but DNA test proved this wrong.</a:t>
            </a:r>
          </a:p>
          <a:p>
            <a:pPr lvl="1"/>
            <a:r>
              <a:rPr lang="en-US" sz="1800" dirty="0" smtClean="0"/>
              <a:t>Powerfully built with heavy slanted brows, well developed muscles, and thick bones (cavemen cartoons)</a:t>
            </a:r>
            <a:endParaRPr lang="en-US" sz="1800" dirty="0"/>
          </a:p>
          <a:p>
            <a:pPr lvl="1"/>
            <a:r>
              <a:rPr lang="en-US" sz="1800" dirty="0"/>
              <a:t>Religious beliefs and rituals (including burial)</a:t>
            </a:r>
          </a:p>
          <a:p>
            <a:pPr lvl="1"/>
            <a:r>
              <a:rPr lang="en-US" sz="1800" dirty="0"/>
              <a:t>Resourceful: Built shelters to survive winter</a:t>
            </a:r>
          </a:p>
          <a:p>
            <a:endParaRPr lang="en-US" sz="1800" dirty="0"/>
          </a:p>
          <a:p>
            <a:r>
              <a:rPr lang="en-US" sz="1800" dirty="0"/>
              <a:t>Cro-Magnon (40,000 to 8,000 B.C.)</a:t>
            </a:r>
          </a:p>
          <a:p>
            <a:pPr lvl="1"/>
            <a:r>
              <a:rPr lang="en-US" sz="1800" dirty="0"/>
              <a:t>Early Homo Sapiens (Wise Men)</a:t>
            </a:r>
          </a:p>
          <a:p>
            <a:pPr lvl="1"/>
            <a:r>
              <a:rPr lang="en-US" sz="1800" dirty="0"/>
              <a:t>Identical to modern humans</a:t>
            </a:r>
          </a:p>
          <a:p>
            <a:pPr lvl="1"/>
            <a:r>
              <a:rPr lang="en-US" sz="1800" dirty="0"/>
              <a:t>Planned hunts: Studied animal habits and stalked prey</a:t>
            </a:r>
          </a:p>
          <a:p>
            <a:pPr lvl="1"/>
            <a:r>
              <a:rPr lang="en-US" sz="1800" dirty="0"/>
              <a:t>Advanced skill in spoken </a:t>
            </a:r>
            <a:r>
              <a:rPr lang="en-US" sz="1800" dirty="0" smtClean="0"/>
              <a:t>language</a:t>
            </a:r>
          </a:p>
          <a:p>
            <a:pPr lvl="1"/>
            <a:r>
              <a:rPr lang="en-US" sz="1800" dirty="0" smtClean="0"/>
              <a:t>Migrated from North Africa to Europe and Asia.</a:t>
            </a:r>
            <a:endParaRPr lang="en-US" sz="1800" dirty="0"/>
          </a:p>
          <a:p>
            <a:pPr lvl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neanderth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143000"/>
            <a:ext cx="3027363" cy="4305300"/>
          </a:xfrm>
          <a:prstGeom prst="rect">
            <a:avLst/>
          </a:prstGeom>
          <a:noFill/>
        </p:spPr>
      </p:pic>
      <p:pic>
        <p:nvPicPr>
          <p:cNvPr id="48133" name="Picture 5" descr="Cro-magn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685800"/>
            <a:ext cx="3582988" cy="520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Reinforcement Activity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Identify – artifact, culture, hominid, Paleolithic Age, Neolithic Age, technology, Homo Sapiens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How did each of the following skills – tool making, the use of fire, and the development of language contribute to the development of hominids?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1069</TotalTime>
  <Words>1071</Words>
  <Application>Microsoft Office PowerPoint</Application>
  <PresentationFormat>On-screen Show (4:3)</PresentationFormat>
  <Paragraphs>127</Paragraphs>
  <Slides>18</Slides>
  <Notes>18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Mountain Top</vt:lpstr>
      <vt:lpstr>CHAPTER 1 – PEOPLING OF THE WORLD</vt:lpstr>
      <vt:lpstr>Chapter 1 – Section 1 Human Origins in Africa</vt:lpstr>
      <vt:lpstr>Famous Findings</vt:lpstr>
      <vt:lpstr>Slide 4</vt:lpstr>
      <vt:lpstr>Progressing During Stone Age</vt:lpstr>
      <vt:lpstr>Progressing During Stone Age</vt:lpstr>
      <vt:lpstr>Dawn of Modern Humans</vt:lpstr>
      <vt:lpstr>Slide 8</vt:lpstr>
      <vt:lpstr>Reinforcement Activity</vt:lpstr>
      <vt:lpstr>Chapter 1 – Section 2 Humans Try to Control Nature</vt:lpstr>
      <vt:lpstr>Technology &amp; Art</vt:lpstr>
      <vt:lpstr>Neolithic Revolution</vt:lpstr>
      <vt:lpstr>Neolithic Revolution cont.</vt:lpstr>
      <vt:lpstr>Villages Grow and Prosper</vt:lpstr>
      <vt:lpstr>Villages Grow and Prosper cont.</vt:lpstr>
      <vt:lpstr>Chapter 1 – Section 3 Civilization</vt:lpstr>
      <vt:lpstr>Villages Grow into Cities</vt:lpstr>
      <vt:lpstr>Villages Grow into Cities cont.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– PEOPLING OF THE WORLD</dc:title>
  <dc:creator>Adam Schappaugh</dc:creator>
  <cp:lastModifiedBy>khammond</cp:lastModifiedBy>
  <cp:revision>42</cp:revision>
  <dcterms:created xsi:type="dcterms:W3CDTF">2006-08-13T19:03:23Z</dcterms:created>
  <dcterms:modified xsi:type="dcterms:W3CDTF">2012-08-27T20:30:23Z</dcterms:modified>
</cp:coreProperties>
</file>