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256" r:id="rId2"/>
    <p:sldId id="281" r:id="rId3"/>
    <p:sldId id="257" r:id="rId4"/>
    <p:sldId id="285" r:id="rId5"/>
    <p:sldId id="258" r:id="rId6"/>
    <p:sldId id="284" r:id="rId7"/>
    <p:sldId id="282" r:id="rId8"/>
    <p:sldId id="259" r:id="rId9"/>
    <p:sldId id="283" r:id="rId10"/>
    <p:sldId id="296" r:id="rId11"/>
    <p:sldId id="260" r:id="rId12"/>
    <p:sldId id="286" r:id="rId13"/>
    <p:sldId id="261" r:id="rId14"/>
    <p:sldId id="263" r:id="rId15"/>
    <p:sldId id="287" r:id="rId16"/>
    <p:sldId id="264" r:id="rId17"/>
    <p:sldId id="262" r:id="rId18"/>
    <p:sldId id="288" r:id="rId19"/>
    <p:sldId id="289" r:id="rId20"/>
    <p:sldId id="265" r:id="rId21"/>
    <p:sldId id="266" r:id="rId22"/>
    <p:sldId id="267" r:id="rId23"/>
    <p:sldId id="290" r:id="rId24"/>
    <p:sldId id="291" r:id="rId25"/>
    <p:sldId id="292" r:id="rId26"/>
    <p:sldId id="293" r:id="rId27"/>
    <p:sldId id="268" r:id="rId28"/>
    <p:sldId id="269" r:id="rId29"/>
    <p:sldId id="271" r:id="rId30"/>
    <p:sldId id="272" r:id="rId31"/>
    <p:sldId id="294" r:id="rId32"/>
    <p:sldId id="273" r:id="rId33"/>
    <p:sldId id="274" r:id="rId34"/>
    <p:sldId id="275" r:id="rId35"/>
    <p:sldId id="276" r:id="rId36"/>
    <p:sldId id="295" r:id="rId37"/>
    <p:sldId id="278" r:id="rId38"/>
    <p:sldId id="279" r:id="rId39"/>
    <p:sldId id="28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54E64-E218-46A5-9E0C-DA404FDF9A53}" type="datetimeFigureOut">
              <a:rPr lang="en-US" smtClean="0"/>
              <a:t>9/18/2012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A7A0CF-174F-4235-8B70-3BAE6B30E845}"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39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A7A0CF-174F-4235-8B70-3BAE6B30E845}" type="slidenum">
              <a:rPr lang="en-US" smtClean="0"/>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21C48C3C-A616-414E-A87B-2C71BDD97BC2}" type="datetimeFigureOut">
              <a:rPr lang="en-US" smtClean="0"/>
              <a:pPr/>
              <a:t>9/18/2012</a:t>
            </a:fld>
            <a:endParaRPr lang="en-US"/>
          </a:p>
        </p:txBody>
      </p:sp>
      <p:sp>
        <p:nvSpPr>
          <p:cNvPr id="16" name="Slide Number Placeholder 15"/>
          <p:cNvSpPr>
            <a:spLocks noGrp="1"/>
          </p:cNvSpPr>
          <p:nvPr>
            <p:ph type="sldNum" sz="quarter" idx="11"/>
          </p:nvPr>
        </p:nvSpPr>
        <p:spPr/>
        <p:txBody>
          <a:bodyPr/>
          <a:lstStyle/>
          <a:p>
            <a:fld id="{0145E5A8-4066-4E8B-992E-C40F461D9573}"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48C3C-A616-414E-A87B-2C71BDD97BC2}"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5E5A8-4066-4E8B-992E-C40F461D957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1C48C3C-A616-414E-A87B-2C71BDD97BC2}"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5E5A8-4066-4E8B-992E-C40F461D957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21C48C3C-A616-414E-A87B-2C71BDD97BC2}" type="datetimeFigureOut">
              <a:rPr lang="en-US" smtClean="0"/>
              <a:pPr/>
              <a:t>9/18/2012</a:t>
            </a:fld>
            <a:endParaRPr lang="en-US"/>
          </a:p>
        </p:txBody>
      </p:sp>
      <p:sp>
        <p:nvSpPr>
          <p:cNvPr id="15" name="Slide Number Placeholder 14"/>
          <p:cNvSpPr>
            <a:spLocks noGrp="1"/>
          </p:cNvSpPr>
          <p:nvPr>
            <p:ph type="sldNum" sz="quarter" idx="15"/>
          </p:nvPr>
        </p:nvSpPr>
        <p:spPr/>
        <p:txBody>
          <a:bodyPr/>
          <a:lstStyle>
            <a:lvl1pPr algn="ctr">
              <a:defRPr/>
            </a:lvl1pPr>
          </a:lstStyle>
          <a:p>
            <a:fld id="{0145E5A8-4066-4E8B-992E-C40F461D9573}"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1C48C3C-A616-414E-A87B-2C71BDD97BC2}" type="datetimeFigureOut">
              <a:rPr lang="en-US" smtClean="0"/>
              <a:pPr/>
              <a:t>9/18/2012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45E5A8-4066-4E8B-992E-C40F461D9573}"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1C48C3C-A616-414E-A87B-2C71BDD97BC2}" type="datetimeFigureOut">
              <a:rPr lang="en-US" smtClean="0"/>
              <a:pPr/>
              <a:t>9/18/2012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45E5A8-4066-4E8B-992E-C40F461D95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145E5A8-4066-4E8B-992E-C40F461D9573}"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21C48C3C-A616-414E-A87B-2C71BDD97BC2}" type="datetimeFigureOut">
              <a:rPr lang="en-US" smtClean="0"/>
              <a:pPr/>
              <a:t>9/18/2012</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1C48C3C-A616-414E-A87B-2C71BDD97BC2}" type="datetimeFigureOut">
              <a:rPr lang="en-US" smtClean="0"/>
              <a:pPr/>
              <a:t>9/18/2012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45E5A8-4066-4E8B-992E-C40F461D9573}"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C48C3C-A616-414E-A87B-2C71BDD97BC2}" type="datetimeFigureOut">
              <a:rPr lang="en-US" smtClean="0"/>
              <a:pPr/>
              <a:t>9/18/2012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45E5A8-4066-4E8B-992E-C40F461D957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21C48C3C-A616-414E-A87B-2C71BDD97BC2}" type="datetimeFigureOut">
              <a:rPr lang="en-US" smtClean="0"/>
              <a:pPr/>
              <a:t>9/18/2012</a:t>
            </a:fld>
            <a:endParaRPr lang="en-US"/>
          </a:p>
        </p:txBody>
      </p:sp>
      <p:sp>
        <p:nvSpPr>
          <p:cNvPr id="9" name="Slide Number Placeholder 8"/>
          <p:cNvSpPr>
            <a:spLocks noGrp="1"/>
          </p:cNvSpPr>
          <p:nvPr>
            <p:ph type="sldNum" sz="quarter" idx="15"/>
          </p:nvPr>
        </p:nvSpPr>
        <p:spPr/>
        <p:txBody>
          <a:bodyPr/>
          <a:lstStyle/>
          <a:p>
            <a:fld id="{0145E5A8-4066-4E8B-992E-C40F461D9573}"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21C48C3C-A616-414E-A87B-2C71BDD97BC2}" type="datetimeFigureOut">
              <a:rPr lang="en-US" smtClean="0"/>
              <a:pPr/>
              <a:t>9/18/2012</a:t>
            </a:fld>
            <a:endParaRPr lang="en-US"/>
          </a:p>
        </p:txBody>
      </p:sp>
      <p:sp>
        <p:nvSpPr>
          <p:cNvPr id="9" name="Slide Number Placeholder 8"/>
          <p:cNvSpPr>
            <a:spLocks noGrp="1"/>
          </p:cNvSpPr>
          <p:nvPr>
            <p:ph type="sldNum" sz="quarter" idx="11"/>
          </p:nvPr>
        </p:nvSpPr>
        <p:spPr/>
        <p:txBody>
          <a:bodyPr/>
          <a:lstStyle/>
          <a:p>
            <a:fld id="{0145E5A8-4066-4E8B-992E-C40F461D9573}"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1C48C3C-A616-414E-A87B-2C71BDD97BC2}" type="datetimeFigureOut">
              <a:rPr lang="en-US" smtClean="0"/>
              <a:pPr/>
              <a:t>9/18/2012</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145E5A8-4066-4E8B-992E-C40F461D9573}"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Physical Geography</a:t>
            </a:r>
          </a:p>
          <a:p>
            <a:r>
              <a:rPr lang="en-US" dirty="0" smtClean="0"/>
              <a:t>A Living Planet</a:t>
            </a:r>
            <a:endParaRPr lang="en-US" dirty="0"/>
          </a:p>
        </p:txBody>
      </p:sp>
      <p:sp>
        <p:nvSpPr>
          <p:cNvPr id="2" name="Title 1"/>
          <p:cNvSpPr>
            <a:spLocks noGrp="1"/>
          </p:cNvSpPr>
          <p:nvPr>
            <p:ph type="ctrTitle"/>
          </p:nvPr>
        </p:nvSpPr>
        <p:spPr/>
        <p:txBody>
          <a:bodyPr/>
          <a:lstStyle/>
          <a:p>
            <a:r>
              <a:rPr lang="en-US" dirty="0" smtClean="0"/>
              <a:t>Chapter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Earth is the 3</a:t>
            </a:r>
            <a:r>
              <a:rPr lang="en-US" baseline="30000" dirty="0" smtClean="0"/>
              <a:t>rd</a:t>
            </a:r>
            <a:r>
              <a:rPr lang="en-US" dirty="0" smtClean="0"/>
              <a:t> rock from the Sun</a:t>
            </a:r>
          </a:p>
          <a:p>
            <a:pPr>
              <a:buNone/>
            </a:pPr>
            <a:r>
              <a:rPr lang="en-US" dirty="0" smtClean="0"/>
              <a:t>Earth is not just a solid ball, but yet more of a series of shells that surround one another. These shells are the core, mantle and crust.</a:t>
            </a:r>
          </a:p>
          <a:p>
            <a:pPr>
              <a:buNone/>
            </a:pPr>
            <a:r>
              <a:rPr lang="en-US" dirty="0" smtClean="0"/>
              <a:t>The outer structure of the earth is composed of the Atmosphere, Lithosphere, Hydrosphere and Biosphere.</a:t>
            </a:r>
          </a:p>
          <a:p>
            <a:pPr>
              <a:buNone/>
            </a:pPr>
            <a:r>
              <a:rPr lang="en-US" dirty="0" smtClean="0"/>
              <a:t>Wegener created the theory of Continental Drift, which explains the placement and shape of our </a:t>
            </a:r>
            <a:r>
              <a:rPr lang="en-US" smtClean="0"/>
              <a:t>continents today.</a:t>
            </a:r>
            <a:endParaRPr lang="en-US" dirty="0" smtClean="0"/>
          </a:p>
          <a:p>
            <a:pPr>
              <a:buNone/>
            </a:pPr>
            <a:endParaRPr lang="en-US" dirty="0" smtClean="0"/>
          </a:p>
          <a:p>
            <a:endParaRPr lang="en-US" dirty="0"/>
          </a:p>
        </p:txBody>
      </p:sp>
      <p:sp>
        <p:nvSpPr>
          <p:cNvPr id="3" name="Title 2"/>
          <p:cNvSpPr>
            <a:spLocks noGrp="1"/>
          </p:cNvSpPr>
          <p:nvPr>
            <p:ph type="title"/>
          </p:nvPr>
        </p:nvSpPr>
        <p:spPr/>
        <p:txBody>
          <a:bodyPr/>
          <a:lstStyle/>
          <a:p>
            <a:r>
              <a:rPr smtClean="0"/>
              <a:t>Review 2.1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33400"/>
          </a:xfrm>
        </p:spPr>
        <p:txBody>
          <a:bodyPr/>
          <a:lstStyle/>
          <a:p>
            <a:r>
              <a:rPr lang="en-US" dirty="0" smtClean="0"/>
              <a:t>Bodies of Water and Landforms</a:t>
            </a:r>
          </a:p>
          <a:p>
            <a:endParaRPr lang="en-US" dirty="0"/>
          </a:p>
        </p:txBody>
      </p:sp>
      <p:sp>
        <p:nvSpPr>
          <p:cNvPr id="2" name="Title 1"/>
          <p:cNvSpPr>
            <a:spLocks noGrp="1"/>
          </p:cNvSpPr>
          <p:nvPr>
            <p:ph type="title"/>
          </p:nvPr>
        </p:nvSpPr>
        <p:spPr/>
        <p:txBody>
          <a:bodyPr/>
          <a:lstStyle/>
          <a:p>
            <a:r>
              <a:rPr lang="en-US" dirty="0" smtClean="0"/>
              <a:t>Section 2</a:t>
            </a:r>
            <a:endParaRPr lang="en-US" dirty="0"/>
          </a:p>
        </p:txBody>
      </p:sp>
      <p:pic>
        <p:nvPicPr>
          <p:cNvPr id="1027" name="Picture 3"/>
          <p:cNvPicPr>
            <a:picLocks noChangeAspect="1" noChangeArrowheads="1"/>
          </p:cNvPicPr>
          <p:nvPr/>
        </p:nvPicPr>
        <p:blipFill>
          <a:blip r:embed="rId2"/>
          <a:srcRect/>
          <a:stretch>
            <a:fillRect/>
          </a:stretch>
        </p:blipFill>
        <p:spPr bwMode="auto">
          <a:xfrm>
            <a:off x="609600" y="1981200"/>
            <a:ext cx="4191000" cy="2669219"/>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419600" y="2514600"/>
            <a:ext cx="4038600" cy="2596243"/>
          </a:xfrm>
          <a:prstGeom prst="rect">
            <a:avLst/>
          </a:prstGeom>
          <a:noFill/>
          <a:ln w="9525">
            <a:noFill/>
            <a:miter lim="800000"/>
            <a:headEnd/>
            <a:tailEnd/>
          </a:ln>
          <a:effectLst/>
        </p:spPr>
      </p:pic>
      <p:sp>
        <p:nvSpPr>
          <p:cNvPr id="7" name="TextBox 6"/>
          <p:cNvSpPr txBox="1"/>
          <p:nvPr/>
        </p:nvSpPr>
        <p:spPr>
          <a:xfrm>
            <a:off x="228600" y="5334000"/>
            <a:ext cx="8730275" cy="892552"/>
          </a:xfrm>
          <a:prstGeom prst="rect">
            <a:avLst/>
          </a:prstGeom>
          <a:noFill/>
        </p:spPr>
        <p:txBody>
          <a:bodyPr wrap="none" rtlCol="0">
            <a:spAutoFit/>
          </a:bodyPr>
          <a:lstStyle/>
          <a:p>
            <a:r>
              <a:rPr lang="en-US" sz="2600" dirty="0" smtClean="0"/>
              <a:t>Earth is like any other observable planet in our solar system,</a:t>
            </a:r>
          </a:p>
          <a:p>
            <a:r>
              <a:rPr lang="en-US" sz="2600" dirty="0" smtClean="0"/>
              <a:t> it is a living planet.</a:t>
            </a:r>
            <a:endParaRPr lang="en-US" sz="2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Without fresh water and salt water, life on our planet would be impossible. Water supports life on our planet and also is responsible for distributing heat on the earth.</a:t>
            </a:r>
          </a:p>
          <a:p>
            <a:r>
              <a:rPr lang="en-US" dirty="0" smtClean="0"/>
              <a:t>Oceans and Seas</a:t>
            </a:r>
          </a:p>
          <a:p>
            <a:pPr>
              <a:buNone/>
            </a:pPr>
            <a:r>
              <a:rPr lang="en-US" dirty="0" smtClean="0"/>
              <a:t>The ocean is an interconnected body of salt water that covers about 71% of our planet.</a:t>
            </a:r>
          </a:p>
          <a:p>
            <a:pPr>
              <a:buNone/>
            </a:pPr>
            <a:r>
              <a:rPr lang="en-US" dirty="0" smtClean="0"/>
              <a:t>Even though it is one ocean, geographers divide it up into 4 main parts: the Atlantic Ocean, Pacific Ocean, Indian Ocean and Arctic Ocean.</a:t>
            </a:r>
          </a:p>
          <a:p>
            <a:pPr>
              <a:buNone/>
            </a:pPr>
            <a:r>
              <a:rPr lang="en-US" dirty="0" smtClean="0"/>
              <a:t>The largest of these oceans is the Pacific. </a:t>
            </a:r>
          </a:p>
          <a:p>
            <a:pPr>
              <a:buNone/>
            </a:pPr>
            <a:r>
              <a:rPr lang="en-US" dirty="0" smtClean="0"/>
              <a:t>Sometimes the waters near Antarctica are called the South Ocean.</a:t>
            </a:r>
          </a:p>
        </p:txBody>
      </p:sp>
      <p:sp>
        <p:nvSpPr>
          <p:cNvPr id="2" name="Title 1"/>
          <p:cNvSpPr>
            <a:spLocks noGrp="1"/>
          </p:cNvSpPr>
          <p:nvPr>
            <p:ph type="title"/>
          </p:nvPr>
        </p:nvSpPr>
        <p:spPr/>
        <p:txBody>
          <a:bodyPr/>
          <a:lstStyle/>
          <a:p>
            <a:r>
              <a:rPr lang="en-US" dirty="0" smtClean="0"/>
              <a:t>Bodies of Water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Ocean Motion</a:t>
            </a:r>
          </a:p>
          <a:p>
            <a:pPr>
              <a:buNone/>
            </a:pPr>
            <a:r>
              <a:rPr lang="en-US" dirty="0" smtClean="0"/>
              <a:t>Salt water of the ocean circulates through three basic motions: currents, waves, and tides.</a:t>
            </a:r>
          </a:p>
          <a:p>
            <a:pPr>
              <a:buNone/>
            </a:pPr>
            <a:r>
              <a:rPr lang="en-US" dirty="0" smtClean="0"/>
              <a:t>Currents act like rivers flowing through the ocean.</a:t>
            </a:r>
          </a:p>
          <a:p>
            <a:pPr>
              <a:buNone/>
            </a:pPr>
            <a:r>
              <a:rPr lang="en-US" dirty="0" smtClean="0"/>
              <a:t>Waves are swells or ridges produced by winds.</a:t>
            </a:r>
          </a:p>
          <a:p>
            <a:pPr>
              <a:buNone/>
            </a:pPr>
            <a:r>
              <a:rPr lang="en-US" dirty="0" smtClean="0"/>
              <a:t>Tides are the regular rises and falls of the ocean created by the gravitational pull of the Sun or Moon.</a:t>
            </a:r>
          </a:p>
          <a:p>
            <a:pPr>
              <a:buNone/>
            </a:pPr>
            <a:r>
              <a:rPr lang="en-US" dirty="0" smtClean="0"/>
              <a:t>The motion of the ocean helps distribute heat on the planet. Winds blow over the ocean and are either heated or cooled by the water. When the winds eventually blow over the land, they moderate the temperature over the land.</a:t>
            </a:r>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Bodies of Water</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914400"/>
          </a:xfrm>
        </p:spPr>
        <p:txBody>
          <a:bodyPr>
            <a:normAutofit/>
          </a:bodyPr>
          <a:lstStyle/>
          <a:p>
            <a:r>
              <a:rPr lang="en-US" dirty="0" smtClean="0"/>
              <a:t>Hydrologic Cycle</a:t>
            </a:r>
          </a:p>
          <a:p>
            <a:pPr>
              <a:buNone/>
            </a:pPr>
            <a:r>
              <a:rPr lang="en-US" sz="1800" dirty="0" smtClean="0"/>
              <a:t>Is the continuous circulation of water between the atmosphere, oceans, and earth.</a:t>
            </a:r>
          </a:p>
          <a:p>
            <a:pPr>
              <a:buNone/>
            </a:pPr>
            <a:endParaRPr lang="en-US" dirty="0"/>
          </a:p>
        </p:txBody>
      </p:sp>
      <p:sp>
        <p:nvSpPr>
          <p:cNvPr id="2" name="Title 1"/>
          <p:cNvSpPr>
            <a:spLocks noGrp="1"/>
          </p:cNvSpPr>
          <p:nvPr>
            <p:ph type="title"/>
          </p:nvPr>
        </p:nvSpPr>
        <p:spPr>
          <a:xfrm>
            <a:off x="457200" y="152400"/>
            <a:ext cx="8229600" cy="838200"/>
          </a:xfrm>
        </p:spPr>
        <p:txBody>
          <a:bodyPr/>
          <a:lstStyle/>
          <a:p>
            <a:r>
              <a:rPr lang="en-US" dirty="0" smtClean="0"/>
              <a:t>Bodies of Water</a:t>
            </a:r>
            <a:endParaRPr lang="en-US" dirty="0"/>
          </a:p>
        </p:txBody>
      </p:sp>
      <p:pic>
        <p:nvPicPr>
          <p:cNvPr id="2050" name="Picture 2"/>
          <p:cNvPicPr>
            <a:picLocks noChangeAspect="1" noChangeArrowheads="1"/>
          </p:cNvPicPr>
          <p:nvPr/>
        </p:nvPicPr>
        <p:blipFill>
          <a:blip r:embed="rId2"/>
          <a:srcRect/>
          <a:stretch>
            <a:fillRect/>
          </a:stretch>
        </p:blipFill>
        <p:spPr bwMode="auto">
          <a:xfrm>
            <a:off x="609600" y="3294570"/>
            <a:ext cx="7620000" cy="3563430"/>
          </a:xfrm>
          <a:prstGeom prst="rect">
            <a:avLst/>
          </a:prstGeom>
          <a:noFill/>
          <a:ln w="9525">
            <a:noFill/>
            <a:miter lim="800000"/>
            <a:headEnd/>
            <a:tailEnd/>
          </a:ln>
          <a:effectLst/>
        </p:spPr>
      </p:pic>
      <p:sp>
        <p:nvSpPr>
          <p:cNvPr id="5" name="TextBox 4"/>
          <p:cNvSpPr txBox="1"/>
          <p:nvPr/>
        </p:nvSpPr>
        <p:spPr>
          <a:xfrm>
            <a:off x="533400" y="1905000"/>
            <a:ext cx="8077200" cy="1477328"/>
          </a:xfrm>
          <a:prstGeom prst="rect">
            <a:avLst/>
          </a:prstGeom>
          <a:noFill/>
        </p:spPr>
        <p:txBody>
          <a:bodyPr wrap="square" rtlCol="0">
            <a:spAutoFit/>
          </a:bodyPr>
          <a:lstStyle/>
          <a:p>
            <a:r>
              <a:rPr lang="en-US" dirty="0" smtClean="0"/>
              <a:t>Water evaporates into the atmosphere from the surface of the oceans, other bodies of water, and plants. The water exists in the atmosphere as vapor, eventually the vapor cools condenses and falls and precipitation. The water soaks into the ground, evaporates to the atmosphere, or flows into rivers to be recycled.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05400"/>
          </a:xfrm>
        </p:spPr>
        <p:txBody>
          <a:bodyPr>
            <a:normAutofit fontScale="85000" lnSpcReduction="10000"/>
          </a:bodyPr>
          <a:lstStyle/>
          <a:p>
            <a:r>
              <a:rPr lang="en-US" dirty="0" smtClean="0"/>
              <a:t>Lakes, Rivers, and Streams</a:t>
            </a:r>
          </a:p>
          <a:p>
            <a:pPr>
              <a:buNone/>
            </a:pPr>
            <a:r>
              <a:rPr lang="en-US" dirty="0" smtClean="0"/>
              <a:t>Lakes hold more than 95% of all the earth’s fresh water supply.</a:t>
            </a:r>
          </a:p>
          <a:p>
            <a:pPr>
              <a:buNone/>
            </a:pPr>
            <a:r>
              <a:rPr lang="en-US" dirty="0" smtClean="0"/>
              <a:t>Lakes like the Great Lakes in North America are a result of glacial action thousands of years ago.</a:t>
            </a:r>
          </a:p>
          <a:p>
            <a:pPr>
              <a:buNone/>
            </a:pPr>
            <a:r>
              <a:rPr lang="en-US" dirty="0" smtClean="0"/>
              <a:t>Saltwater lakes result from changes in the earth’s surface that cut off outlets to the sea. Saltwater lakes are created when creeks and rivers carry salts into a lake and there is no outlet to carry the salt away.</a:t>
            </a:r>
          </a:p>
          <a:p>
            <a:pPr>
              <a:buNone/>
            </a:pPr>
            <a:r>
              <a:rPr lang="en-US" dirty="0" smtClean="0"/>
              <a:t>Rivers and streams flow through channels and move water to or from larger bodies of water. Rivers and steams connect into drainage systems that work like the branches of a tree with smaller branches called tributaries, feeding into larger and larger ones. </a:t>
            </a:r>
          </a:p>
          <a:p>
            <a:pPr>
              <a:buNone/>
            </a:pPr>
            <a:r>
              <a:rPr lang="en-US" dirty="0" smtClean="0"/>
              <a:t>Geographers call an area drained by a major river and its tributaries a drainage basin.</a:t>
            </a:r>
          </a:p>
          <a:p>
            <a:pPr>
              <a:buNone/>
            </a:pPr>
            <a:endParaRPr lang="en-US" dirty="0" smtClean="0"/>
          </a:p>
          <a:p>
            <a:pPr>
              <a:buNone/>
            </a:pPr>
            <a:endParaRPr lang="en-US" dirty="0" smtClean="0"/>
          </a:p>
          <a:p>
            <a:pPr>
              <a:buNone/>
            </a:pPr>
            <a:endParaRPr lang="en-US" dirty="0"/>
          </a:p>
        </p:txBody>
      </p:sp>
      <p:sp>
        <p:nvSpPr>
          <p:cNvPr id="2" name="Title 1"/>
          <p:cNvSpPr>
            <a:spLocks noGrp="1"/>
          </p:cNvSpPr>
          <p:nvPr>
            <p:ph type="title"/>
          </p:nvPr>
        </p:nvSpPr>
        <p:spPr/>
        <p:txBody>
          <a:bodyPr/>
          <a:lstStyle/>
          <a:p>
            <a:r>
              <a:rPr lang="en-US" dirty="0" smtClean="0"/>
              <a:t>Bodies of Water</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Ground Water</a:t>
            </a:r>
          </a:p>
          <a:p>
            <a:pPr>
              <a:buNone/>
            </a:pPr>
            <a:r>
              <a:rPr lang="en-US" dirty="0" smtClean="0"/>
              <a:t>Some water on the surface of the earth is held by the soil, and some flows into the pores of rock below the soil.</a:t>
            </a:r>
          </a:p>
          <a:p>
            <a:pPr>
              <a:buNone/>
            </a:pPr>
            <a:r>
              <a:rPr lang="en-US" dirty="0" smtClean="0"/>
              <a:t>The water held in the pores of rock is called “Ground Water”</a:t>
            </a:r>
          </a:p>
          <a:p>
            <a:pPr>
              <a:buNone/>
            </a:pPr>
            <a:r>
              <a:rPr lang="en-US" dirty="0" smtClean="0"/>
              <a:t>The level at which the rock is saturated  marks the rim of the water table.</a:t>
            </a:r>
          </a:p>
          <a:p>
            <a:pPr>
              <a:buNone/>
            </a:pPr>
            <a:r>
              <a:rPr lang="en-US" dirty="0" smtClean="0"/>
              <a:t>The water table can rise or fall depending on the amount of precipitation in the region and on the amount of water pumped out of the ground.</a:t>
            </a:r>
            <a:endParaRPr lang="en-US" dirty="0"/>
          </a:p>
        </p:txBody>
      </p:sp>
      <p:sp>
        <p:nvSpPr>
          <p:cNvPr id="2" name="Title 1"/>
          <p:cNvSpPr>
            <a:spLocks noGrp="1"/>
          </p:cNvSpPr>
          <p:nvPr>
            <p:ph type="title"/>
          </p:nvPr>
        </p:nvSpPr>
        <p:spPr/>
        <p:txBody>
          <a:bodyPr/>
          <a:lstStyle/>
          <a:p>
            <a:r>
              <a:rPr lang="en-US" dirty="0" smtClean="0"/>
              <a:t>Bodies of Water</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Landforms are naturally formed features on the surfaces of the earth.</a:t>
            </a:r>
          </a:p>
          <a:p>
            <a:endParaRPr lang="en-US" dirty="0" smtClean="0"/>
          </a:p>
          <a:p>
            <a:r>
              <a:rPr lang="en-US" dirty="0" smtClean="0"/>
              <a:t>Become familiar with all of the following landforms:</a:t>
            </a:r>
          </a:p>
          <a:p>
            <a:pPr>
              <a:buNone/>
            </a:pPr>
            <a:r>
              <a:rPr lang="en-US" dirty="0" smtClean="0"/>
              <a:t>Volcano, Strait, Island, Swamp, Flood Plain, Delta, Marsh, Mouth (river), Harbor, Bay/Gulf, Sea Level, Cape/Peninsula, Prairie, Steppe, Mountain, Valley, Glacier, Mesa, Plateau, Cataract, Canyon, Plateau, Cliff</a:t>
            </a:r>
            <a:endParaRPr lang="en-US" dirty="0"/>
          </a:p>
        </p:txBody>
      </p:sp>
      <p:sp>
        <p:nvSpPr>
          <p:cNvPr id="2" name="Title 1"/>
          <p:cNvSpPr>
            <a:spLocks noGrp="1"/>
          </p:cNvSpPr>
          <p:nvPr>
            <p:ph type="title"/>
          </p:nvPr>
        </p:nvSpPr>
        <p:spPr/>
        <p:txBody>
          <a:bodyPr/>
          <a:lstStyle/>
          <a:p>
            <a:r>
              <a:rPr lang="en-US" dirty="0" smtClean="0"/>
              <a:t>Landforms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19200"/>
          </a:xfrm>
        </p:spPr>
        <p:txBody>
          <a:bodyPr/>
          <a:lstStyle/>
          <a:p>
            <a:r>
              <a:rPr smtClean="0"/>
              <a:t>Landforms</a:t>
            </a:r>
            <a:endParaRPr lang="en-US" dirty="0"/>
          </a:p>
        </p:txBody>
      </p:sp>
      <p:pic>
        <p:nvPicPr>
          <p:cNvPr id="3075" name="Picture 3"/>
          <p:cNvPicPr>
            <a:picLocks noChangeAspect="1" noChangeArrowheads="1"/>
          </p:cNvPicPr>
          <p:nvPr/>
        </p:nvPicPr>
        <p:blipFill>
          <a:blip r:embed="rId2"/>
          <a:srcRect/>
          <a:stretch>
            <a:fillRect/>
          </a:stretch>
        </p:blipFill>
        <p:spPr bwMode="auto">
          <a:xfrm>
            <a:off x="1295400" y="914399"/>
            <a:ext cx="6553200" cy="58590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1219200"/>
          </a:xfrm>
        </p:spPr>
        <p:txBody>
          <a:bodyPr/>
          <a:lstStyle/>
          <a:p>
            <a:r>
              <a:rPr smtClean="0"/>
              <a:t>Landforms</a:t>
            </a:r>
            <a:endParaRPr lang="en-US" dirty="0"/>
          </a:p>
        </p:txBody>
      </p:sp>
      <p:pic>
        <p:nvPicPr>
          <p:cNvPr id="4098" name="Picture 2"/>
          <p:cNvPicPr>
            <a:picLocks noChangeAspect="1" noChangeArrowheads="1"/>
          </p:cNvPicPr>
          <p:nvPr/>
        </p:nvPicPr>
        <p:blipFill>
          <a:blip r:embed="rId2"/>
          <a:srcRect/>
          <a:stretch>
            <a:fillRect/>
          </a:stretch>
        </p:blipFill>
        <p:spPr bwMode="auto">
          <a:xfrm>
            <a:off x="1600200" y="914400"/>
            <a:ext cx="59436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8229600" cy="5715000"/>
          </a:xfrm>
          <a:ln w="28575">
            <a:solidFill>
              <a:schemeClr val="tx1"/>
            </a:solidFill>
          </a:ln>
        </p:spPr>
        <p:txBody>
          <a:bodyPr>
            <a:normAutofit fontScale="25000" lnSpcReduction="20000"/>
          </a:bodyPr>
          <a:lstStyle/>
          <a:p>
            <a:pPr>
              <a:buNone/>
            </a:pPr>
            <a:r>
              <a:rPr lang="en-US" sz="8800" dirty="0" smtClean="0"/>
              <a:t>Weathering				Atmosphere</a:t>
            </a:r>
          </a:p>
          <a:p>
            <a:pPr>
              <a:buNone/>
            </a:pPr>
            <a:r>
              <a:rPr lang="en-US" sz="8800" dirty="0" smtClean="0"/>
              <a:t>Mechanical Weathering		Lithosphere</a:t>
            </a:r>
          </a:p>
          <a:p>
            <a:pPr>
              <a:buNone/>
            </a:pPr>
            <a:r>
              <a:rPr lang="en-US" sz="8800" dirty="0" smtClean="0"/>
              <a:t>Chemical Weathering			Hydrosphere</a:t>
            </a:r>
          </a:p>
          <a:p>
            <a:pPr>
              <a:buNone/>
            </a:pPr>
            <a:r>
              <a:rPr lang="en-US" sz="8800" dirty="0" smtClean="0"/>
              <a:t>Sediment							</a:t>
            </a:r>
          </a:p>
          <a:p>
            <a:pPr>
              <a:buNone/>
            </a:pPr>
            <a:r>
              <a:rPr lang="en-US" sz="8800" dirty="0" smtClean="0"/>
              <a:t>Erosion				Divergent Boundary</a:t>
            </a:r>
          </a:p>
          <a:p>
            <a:pPr>
              <a:buNone/>
            </a:pPr>
            <a:r>
              <a:rPr lang="en-US" sz="8800" dirty="0" smtClean="0"/>
              <a:t>Water Erosion				Convergent Boundary</a:t>
            </a:r>
          </a:p>
          <a:p>
            <a:pPr>
              <a:buNone/>
            </a:pPr>
            <a:r>
              <a:rPr lang="en-US" sz="8800" dirty="0" smtClean="0"/>
              <a:t>Glacial Erosion				Transform Boundary</a:t>
            </a:r>
          </a:p>
          <a:p>
            <a:pPr>
              <a:buNone/>
            </a:pPr>
            <a:r>
              <a:rPr lang="en-US" sz="8800" dirty="0" smtClean="0"/>
              <a:t>Wind Erosion				Hydrologic Cycle</a:t>
            </a:r>
          </a:p>
          <a:p>
            <a:pPr>
              <a:buNone/>
            </a:pPr>
            <a:r>
              <a:rPr lang="en-US" sz="8800" dirty="0" smtClean="0"/>
              <a:t>Delta					Crust</a:t>
            </a:r>
          </a:p>
          <a:p>
            <a:pPr>
              <a:buNone/>
            </a:pPr>
            <a:r>
              <a:rPr lang="en-US" sz="8800" dirty="0" smtClean="0"/>
              <a:t>Glaciations				Core</a:t>
            </a:r>
          </a:p>
          <a:p>
            <a:pPr>
              <a:buNone/>
            </a:pPr>
            <a:r>
              <a:rPr lang="en-US" sz="8800" dirty="0" smtClean="0"/>
              <a:t>Humus					Tectonic Plate</a:t>
            </a:r>
          </a:p>
          <a:p>
            <a:pPr>
              <a:buNone/>
            </a:pPr>
            <a:r>
              <a:rPr lang="en-US" sz="8800" dirty="0" smtClean="0"/>
              <a:t>Fault					Earthquake	</a:t>
            </a:r>
          </a:p>
          <a:p>
            <a:pPr>
              <a:buNone/>
            </a:pPr>
            <a:r>
              <a:rPr lang="en-US" sz="8800" dirty="0" smtClean="0"/>
              <a:t>Seismograph				Epicenter</a:t>
            </a:r>
          </a:p>
          <a:p>
            <a:pPr>
              <a:buNone/>
            </a:pPr>
            <a:r>
              <a:rPr lang="en-US" sz="8800" dirty="0" smtClean="0"/>
              <a:t>Volcano				Lava</a:t>
            </a:r>
          </a:p>
          <a:p>
            <a:pPr>
              <a:buNone/>
            </a:pPr>
            <a:r>
              <a:rPr lang="en-US" sz="8800" dirty="0" smtClean="0"/>
              <a:t>All land forms on pages 34-35		Continent</a:t>
            </a:r>
          </a:p>
          <a:p>
            <a:pPr>
              <a:buNone/>
            </a:pPr>
            <a:r>
              <a:rPr lang="en-US" sz="8800" dirty="0" smtClean="0"/>
              <a:t>Mantle					Magma</a:t>
            </a:r>
          </a:p>
          <a:p>
            <a:pPr>
              <a:buNone/>
            </a:pPr>
            <a:r>
              <a:rPr lang="en-US" sz="8800" dirty="0" smtClean="0"/>
              <a:t>Biosphere</a:t>
            </a:r>
          </a:p>
          <a:p>
            <a:pPr>
              <a:buNone/>
            </a:pPr>
            <a:endParaRPr lang="en-US" dirty="0"/>
          </a:p>
        </p:txBody>
      </p:sp>
      <p:sp>
        <p:nvSpPr>
          <p:cNvPr id="2" name="Title 1"/>
          <p:cNvSpPr>
            <a:spLocks noGrp="1"/>
          </p:cNvSpPr>
          <p:nvPr>
            <p:ph type="title"/>
          </p:nvPr>
        </p:nvSpPr>
        <p:spPr>
          <a:xfrm>
            <a:off x="304800" y="-228600"/>
            <a:ext cx="8229600" cy="1143000"/>
          </a:xfrm>
        </p:spPr>
        <p:txBody>
          <a:bodyPr/>
          <a:lstStyle/>
          <a:p>
            <a:r>
              <a:rPr lang="en-US" dirty="0" smtClean="0"/>
              <a:t>Terms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fontScale="85000" lnSpcReduction="10000"/>
          </a:bodyPr>
          <a:lstStyle/>
          <a:p>
            <a:r>
              <a:rPr lang="en-US" dirty="0" smtClean="0"/>
              <a:t>Oceanic Landforms</a:t>
            </a:r>
          </a:p>
          <a:p>
            <a:pPr>
              <a:buNone/>
            </a:pPr>
            <a:r>
              <a:rPr lang="en-US" dirty="0" smtClean="0"/>
              <a:t>The earth’s surface from the edge of a continent to the deep part of the ocean is called the Continental Shelf.</a:t>
            </a:r>
          </a:p>
          <a:p>
            <a:pPr>
              <a:buNone/>
            </a:pPr>
            <a:r>
              <a:rPr lang="en-US" dirty="0" smtClean="0"/>
              <a:t>Mountain chains similar to those on the continents themselves cover parts of the ocean floor.</a:t>
            </a:r>
          </a:p>
          <a:p>
            <a:pPr>
              <a:buNone/>
            </a:pPr>
            <a:r>
              <a:rPr lang="en-US" dirty="0" smtClean="0"/>
              <a:t>Islands do the ocean surface. Islands can be formed by volcanic action, deposits of sand and deposits of coral skeletons.</a:t>
            </a:r>
          </a:p>
          <a:p>
            <a:r>
              <a:rPr lang="en-US" dirty="0" smtClean="0"/>
              <a:t>Continental Landforms</a:t>
            </a:r>
          </a:p>
          <a:p>
            <a:pPr>
              <a:buNone/>
            </a:pPr>
            <a:r>
              <a:rPr lang="en-US" dirty="0" smtClean="0"/>
              <a:t>Relief is the difference in elevation of a landform from its lowest point to its highest point.</a:t>
            </a:r>
          </a:p>
          <a:p>
            <a:pPr>
              <a:buNone/>
            </a:pPr>
            <a:r>
              <a:rPr lang="en-US" dirty="0" smtClean="0"/>
              <a:t>There are four categories of relief: mountains, hills, plains, and plateaus.</a:t>
            </a:r>
          </a:p>
          <a:p>
            <a:pPr>
              <a:buNone/>
            </a:pPr>
            <a:r>
              <a:rPr lang="en-US" dirty="0" smtClean="0"/>
              <a:t>Topography is the combination of the surface shape and composition of the landforms and their distribution in a region.</a:t>
            </a:r>
            <a:endParaRPr lang="en-US" dirty="0"/>
          </a:p>
        </p:txBody>
      </p:sp>
      <p:sp>
        <p:nvSpPr>
          <p:cNvPr id="2" name="Title 1"/>
          <p:cNvSpPr>
            <a:spLocks noGrp="1"/>
          </p:cNvSpPr>
          <p:nvPr>
            <p:ph type="title"/>
          </p:nvPr>
        </p:nvSpPr>
        <p:spPr/>
        <p:txBody>
          <a:bodyPr/>
          <a:lstStyle/>
          <a:p>
            <a:r>
              <a:rPr lang="en-US" dirty="0" smtClean="0"/>
              <a:t>Landforms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Internal Forces Shaping the Earth</a:t>
            </a:r>
            <a:endParaRPr lang="en-US" dirty="0"/>
          </a:p>
        </p:txBody>
      </p:sp>
      <p:sp>
        <p:nvSpPr>
          <p:cNvPr id="2" name="Title 1"/>
          <p:cNvSpPr>
            <a:spLocks noGrp="1"/>
          </p:cNvSpPr>
          <p:nvPr>
            <p:ph type="title"/>
          </p:nvPr>
        </p:nvSpPr>
        <p:spPr/>
        <p:txBody>
          <a:bodyPr/>
          <a:lstStyle/>
          <a:p>
            <a:r>
              <a:rPr lang="en-US" dirty="0" smtClean="0"/>
              <a:t>Section 3</a:t>
            </a:r>
            <a:endParaRPr lang="en-US" dirty="0"/>
          </a:p>
        </p:txBody>
      </p:sp>
      <p:pic>
        <p:nvPicPr>
          <p:cNvPr id="5122" name="Picture 2"/>
          <p:cNvPicPr>
            <a:picLocks noChangeAspect="1" noChangeArrowheads="1"/>
          </p:cNvPicPr>
          <p:nvPr/>
        </p:nvPicPr>
        <p:blipFill>
          <a:blip r:embed="rId3"/>
          <a:srcRect/>
          <a:stretch>
            <a:fillRect/>
          </a:stretch>
        </p:blipFill>
        <p:spPr bwMode="auto">
          <a:xfrm>
            <a:off x="1905000" y="2362200"/>
            <a:ext cx="5436301" cy="3548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Plate Movement</a:t>
            </a:r>
          </a:p>
          <a:p>
            <a:pPr>
              <a:buNone/>
            </a:pPr>
            <a:r>
              <a:rPr lang="en-US" dirty="0" smtClean="0"/>
              <a:t>The internal forces that shape the earth’s surface begin beneath the lithosphere.</a:t>
            </a:r>
          </a:p>
          <a:p>
            <a:pPr>
              <a:buNone/>
            </a:pPr>
            <a:r>
              <a:rPr lang="en-US" dirty="0" smtClean="0"/>
              <a:t>Rock in the </a:t>
            </a:r>
            <a:r>
              <a:rPr lang="en-US" dirty="0" err="1" smtClean="0"/>
              <a:t>asthenosphere</a:t>
            </a:r>
            <a:r>
              <a:rPr lang="en-US" dirty="0" smtClean="0"/>
              <a:t> is hot enough to flow slowly, heated rock rises, moves up toward the lithosphere , cools, and circulates downward.</a:t>
            </a:r>
          </a:p>
          <a:p>
            <a:pPr>
              <a:buNone/>
            </a:pPr>
            <a:r>
              <a:rPr lang="en-US" dirty="0" smtClean="0"/>
              <a:t>Riding above this circulation sys are the tectonic plates, enormous moving pieces of the earth’s lithosphere.</a:t>
            </a:r>
          </a:p>
          <a:p>
            <a:pPr>
              <a:buNone/>
            </a:pPr>
            <a:r>
              <a:rPr lang="en-US" dirty="0" smtClean="0"/>
              <a:t>Geographers study the movement of the plates and the changes they cause in order to understand how the earth is continually being shaped and how earthquakes and volcanoes occur.</a:t>
            </a:r>
          </a:p>
        </p:txBody>
      </p:sp>
      <p:sp>
        <p:nvSpPr>
          <p:cNvPr id="2" name="Title 1"/>
          <p:cNvSpPr>
            <a:spLocks noGrp="1"/>
          </p:cNvSpPr>
          <p:nvPr>
            <p:ph type="title"/>
          </p:nvPr>
        </p:nvSpPr>
        <p:spPr/>
        <p:txBody>
          <a:bodyPr/>
          <a:lstStyle/>
          <a:p>
            <a:r>
              <a:rPr lang="en-US" dirty="0" smtClean="0"/>
              <a:t>Plate Tectonics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219200"/>
          </a:xfrm>
        </p:spPr>
        <p:txBody>
          <a:bodyPr/>
          <a:lstStyle/>
          <a:p>
            <a:r>
              <a:rPr lang="en-US" dirty="0" smtClean="0"/>
              <a:t>Plate Tectonics</a:t>
            </a:r>
            <a:endParaRPr lang="en-US" dirty="0"/>
          </a:p>
        </p:txBody>
      </p:sp>
      <p:pic>
        <p:nvPicPr>
          <p:cNvPr id="6146" name="Picture 2"/>
          <p:cNvPicPr>
            <a:picLocks noChangeAspect="1" noChangeArrowheads="1"/>
          </p:cNvPicPr>
          <p:nvPr/>
        </p:nvPicPr>
        <p:blipFill>
          <a:blip r:embed="rId3"/>
          <a:srcRect/>
          <a:stretch>
            <a:fillRect/>
          </a:stretch>
        </p:blipFill>
        <p:spPr bwMode="auto">
          <a:xfrm>
            <a:off x="228600" y="1600200"/>
            <a:ext cx="8579008" cy="4705350"/>
          </a:xfrm>
          <a:prstGeom prst="rect">
            <a:avLst/>
          </a:prstGeom>
          <a:noFill/>
          <a:ln w="9525">
            <a:noFill/>
            <a:miter lim="800000"/>
            <a:headEnd/>
            <a:tailEnd/>
          </a:ln>
          <a:effectLst/>
        </p:spPr>
      </p:pic>
      <p:sp>
        <p:nvSpPr>
          <p:cNvPr id="5" name="TextBox 4"/>
          <p:cNvSpPr txBox="1"/>
          <p:nvPr/>
        </p:nvSpPr>
        <p:spPr>
          <a:xfrm>
            <a:off x="304800" y="990600"/>
            <a:ext cx="8077200" cy="430887"/>
          </a:xfrm>
          <a:prstGeom prst="rect">
            <a:avLst/>
          </a:prstGeom>
          <a:noFill/>
        </p:spPr>
        <p:txBody>
          <a:bodyPr wrap="square" rtlCol="0">
            <a:spAutoFit/>
          </a:bodyPr>
          <a:lstStyle/>
          <a:p>
            <a:r>
              <a:rPr lang="en-US" sz="2200" dirty="0" smtClean="0"/>
              <a:t>Here are the positions of the tectonic plates in the map below.</a:t>
            </a:r>
            <a:endParaRPr lang="en-US" sz="2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Plate Movement</a:t>
            </a:r>
          </a:p>
          <a:p>
            <a:pPr>
              <a:buNone/>
            </a:pPr>
            <a:r>
              <a:rPr lang="en-US" dirty="0" smtClean="0"/>
              <a:t>Tectonic plates move in one of four ways; 1. Spreading or moving apart, 2. </a:t>
            </a:r>
            <a:r>
              <a:rPr lang="en-US" dirty="0" err="1" smtClean="0"/>
              <a:t>subduction</a:t>
            </a:r>
            <a:r>
              <a:rPr lang="en-US" dirty="0" smtClean="0"/>
              <a:t> or diving under another plate, 3. collision or crashing into one another, or 4. sliding past each other.</a:t>
            </a:r>
          </a:p>
          <a:p>
            <a:pPr>
              <a:buNone/>
            </a:pPr>
            <a:r>
              <a:rPr lang="en-US" dirty="0" smtClean="0"/>
              <a:t>When tectonic plates come into contact, changes on the earth’s surface occur. Three types of boundaries mark plate movement.</a:t>
            </a:r>
          </a:p>
          <a:p>
            <a:pPr>
              <a:buNone/>
            </a:pPr>
            <a:r>
              <a:rPr lang="en-US" dirty="0" smtClean="0"/>
              <a:t>Divergent Boundary: plates move apart, spreading horizontally.</a:t>
            </a:r>
          </a:p>
          <a:p>
            <a:pPr>
              <a:buNone/>
            </a:pPr>
            <a:r>
              <a:rPr lang="en-US" dirty="0" smtClean="0"/>
              <a:t>Convergent Boundary: plates collide, causing one plate to dive under the other or the edges of both plates to crumble.</a:t>
            </a:r>
          </a:p>
          <a:p>
            <a:pPr>
              <a:buNone/>
            </a:pPr>
            <a:r>
              <a:rPr lang="en-US" dirty="0" smtClean="0"/>
              <a:t>Transform Boundary: plates slide past one another. </a:t>
            </a:r>
          </a:p>
        </p:txBody>
      </p:sp>
      <p:sp>
        <p:nvSpPr>
          <p:cNvPr id="2" name="Title 1"/>
          <p:cNvSpPr>
            <a:spLocks noGrp="1"/>
          </p:cNvSpPr>
          <p:nvPr>
            <p:ph type="title"/>
          </p:nvPr>
        </p:nvSpPr>
        <p:spPr/>
        <p:txBody>
          <a:bodyPr/>
          <a:lstStyle/>
          <a:p>
            <a:r>
              <a:rPr lang="en-US" dirty="0" smtClean="0"/>
              <a:t>Plate Tectonics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Plate Movement and Boundaries</a:t>
            </a:r>
            <a:endParaRPr lang="en-US" dirty="0"/>
          </a:p>
        </p:txBody>
      </p:sp>
      <p:pic>
        <p:nvPicPr>
          <p:cNvPr id="7170" name="Picture 2"/>
          <p:cNvPicPr>
            <a:picLocks noChangeAspect="1" noChangeArrowheads="1"/>
          </p:cNvPicPr>
          <p:nvPr/>
        </p:nvPicPr>
        <p:blipFill>
          <a:blip r:embed="rId3"/>
          <a:srcRect/>
          <a:stretch>
            <a:fillRect/>
          </a:stretch>
        </p:blipFill>
        <p:spPr bwMode="auto">
          <a:xfrm>
            <a:off x="152400" y="1524000"/>
            <a:ext cx="8822880" cy="5024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smtClean="0"/>
              <a:t>Plate Movement and Boundaries</a:t>
            </a:r>
            <a:endParaRPr lang="en-US" dirty="0"/>
          </a:p>
        </p:txBody>
      </p:sp>
      <p:pic>
        <p:nvPicPr>
          <p:cNvPr id="8194" name="Picture 2"/>
          <p:cNvPicPr>
            <a:picLocks noChangeAspect="1" noChangeArrowheads="1"/>
          </p:cNvPicPr>
          <p:nvPr/>
        </p:nvPicPr>
        <p:blipFill>
          <a:blip r:embed="rId3"/>
          <a:srcRect/>
          <a:stretch>
            <a:fillRect/>
          </a:stretch>
        </p:blipFill>
        <p:spPr bwMode="auto">
          <a:xfrm>
            <a:off x="0" y="1600200"/>
            <a:ext cx="9144000" cy="4876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Folds and Faults</a:t>
            </a:r>
          </a:p>
          <a:p>
            <a:pPr>
              <a:buNone/>
            </a:pPr>
            <a:r>
              <a:rPr lang="en-US" dirty="0" smtClean="0"/>
              <a:t>When two plates meet each other, they can cause folding and cracking of the rock.</a:t>
            </a:r>
          </a:p>
          <a:p>
            <a:pPr>
              <a:buNone/>
            </a:pPr>
            <a:r>
              <a:rPr lang="en-US" dirty="0" smtClean="0"/>
              <a:t>The rocks which are under great pressure, become more flexible and bend or fold, creating changes in the crust.</a:t>
            </a:r>
          </a:p>
          <a:p>
            <a:pPr>
              <a:buNone/>
            </a:pPr>
            <a:r>
              <a:rPr lang="en-US" dirty="0" smtClean="0"/>
              <a:t>However sometimes the rock is not flexible and will crack under the pressures exerted by the plate movement.</a:t>
            </a:r>
          </a:p>
          <a:p>
            <a:pPr>
              <a:buNone/>
            </a:pPr>
            <a:r>
              <a:rPr lang="en-US" dirty="0" smtClean="0"/>
              <a:t>The fracture in the earth’s crust is called a fault. It is at the fault line that the plates move past each other.</a:t>
            </a:r>
          </a:p>
        </p:txBody>
      </p:sp>
      <p:sp>
        <p:nvSpPr>
          <p:cNvPr id="2" name="Title 1"/>
          <p:cNvSpPr>
            <a:spLocks noGrp="1"/>
          </p:cNvSpPr>
          <p:nvPr>
            <p:ph type="title"/>
          </p:nvPr>
        </p:nvSpPr>
        <p:spPr/>
        <p:txBody>
          <a:bodyPr/>
          <a:lstStyle/>
          <a:p>
            <a:r>
              <a:rPr lang="en-US" dirty="0" smtClean="0"/>
              <a:t>Plate Tectonics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buNone/>
            </a:pPr>
            <a:r>
              <a:rPr lang="en-US" dirty="0" smtClean="0"/>
              <a:t>As the plates grind or slip past each other at a fault, the earth shakes or trembles. This sometimes violent movement is an Earthquake.</a:t>
            </a:r>
          </a:p>
          <a:p>
            <a:pPr>
              <a:buNone/>
            </a:pPr>
            <a:r>
              <a:rPr lang="en-US" dirty="0" smtClean="0"/>
              <a:t>Thousands of earthquakes occur every year, but most are so slight that you cannot feel them. Only a seismograph, a machine that measures the size of the waves created by the earthquake, can detect them.</a:t>
            </a:r>
            <a:endParaRPr lang="en-US" dirty="0"/>
          </a:p>
          <a:p>
            <a:r>
              <a:rPr lang="en-US" dirty="0" smtClean="0"/>
              <a:t>Earthquake Locations</a:t>
            </a:r>
          </a:p>
          <a:p>
            <a:pPr>
              <a:buNone/>
            </a:pPr>
            <a:r>
              <a:rPr lang="en-US" dirty="0" smtClean="0"/>
              <a:t>The location in the earth where an earthquake begins is called the focus. The point directly above the focus on the earth’s surface is the epicenter.</a:t>
            </a:r>
            <a:endParaRPr lang="en-US" dirty="0"/>
          </a:p>
        </p:txBody>
      </p:sp>
      <p:sp>
        <p:nvSpPr>
          <p:cNvPr id="2" name="Title 1"/>
          <p:cNvSpPr>
            <a:spLocks noGrp="1"/>
          </p:cNvSpPr>
          <p:nvPr>
            <p:ph type="title"/>
          </p:nvPr>
        </p:nvSpPr>
        <p:spPr/>
        <p:txBody>
          <a:bodyPr/>
          <a:lstStyle/>
          <a:p>
            <a:r>
              <a:rPr lang="en-US" dirty="0" smtClean="0"/>
              <a:t>Earthquakes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600"/>
          </a:xfrm>
        </p:spPr>
        <p:txBody>
          <a:bodyPr>
            <a:normAutofit fontScale="85000" lnSpcReduction="20000"/>
          </a:bodyPr>
          <a:lstStyle/>
          <a:p>
            <a:r>
              <a:rPr lang="en-US" dirty="0" smtClean="0"/>
              <a:t>Earthquake Damage</a:t>
            </a:r>
          </a:p>
          <a:p>
            <a:pPr>
              <a:buNone/>
            </a:pPr>
            <a:r>
              <a:rPr lang="en-US" dirty="0" smtClean="0"/>
              <a:t>Earthquakes result in squeezing, stretching, and shearing motions of the earth’s crust that damage land and structures.</a:t>
            </a:r>
          </a:p>
          <a:p>
            <a:pPr>
              <a:buNone/>
            </a:pPr>
            <a:r>
              <a:rPr lang="en-US" dirty="0" smtClean="0"/>
              <a:t>Changes are most noticeable where people live. Landslides, displacement of land, fires, and collapsed buildings are some of the outcomes from earthquakes.</a:t>
            </a:r>
          </a:p>
          <a:p>
            <a:pPr>
              <a:buNone/>
            </a:pPr>
            <a:r>
              <a:rPr lang="en-US" dirty="0" smtClean="0"/>
              <a:t>Aftershocks: smaller earthquakes, may occur for days after the initial earthquake.</a:t>
            </a:r>
          </a:p>
          <a:p>
            <a:pPr>
              <a:buNone/>
            </a:pPr>
            <a:r>
              <a:rPr lang="en-US" dirty="0" smtClean="0"/>
              <a:t>The Richter Scale measure the information collected by seismographs to determine the strength of the earthquake.</a:t>
            </a:r>
          </a:p>
          <a:p>
            <a:pPr>
              <a:buNone/>
            </a:pPr>
            <a:r>
              <a:rPr lang="en-US" dirty="0" smtClean="0"/>
              <a:t>A 4.5 earthquake would be newsworthy, while a major earthquake would be 7.</a:t>
            </a:r>
          </a:p>
          <a:p>
            <a:r>
              <a:rPr lang="en-US" dirty="0" smtClean="0"/>
              <a:t>Tsunami</a:t>
            </a:r>
          </a:p>
          <a:p>
            <a:pPr>
              <a:buNone/>
            </a:pPr>
            <a:r>
              <a:rPr lang="en-US" dirty="0" smtClean="0"/>
              <a:t>Earthquakes sometimes cause Tsunamis, which are giant waves. They can travel across wide stretches of the ocean and do damage on distant shores.</a:t>
            </a:r>
          </a:p>
          <a:p>
            <a:endParaRPr lang="en-US" dirty="0"/>
          </a:p>
        </p:txBody>
      </p:sp>
      <p:sp>
        <p:nvSpPr>
          <p:cNvPr id="2" name="Title 1"/>
          <p:cNvSpPr>
            <a:spLocks noGrp="1"/>
          </p:cNvSpPr>
          <p:nvPr>
            <p:ph type="title"/>
          </p:nvPr>
        </p:nvSpPr>
        <p:spPr/>
        <p:txBody>
          <a:bodyPr/>
          <a:lstStyle/>
          <a:p>
            <a:r>
              <a:rPr lang="en-US" dirty="0" smtClean="0"/>
              <a:t>Earthquakes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28575">
            <a:solidFill>
              <a:schemeClr val="tx1"/>
            </a:solidFill>
          </a:ln>
        </p:spPr>
        <p:txBody>
          <a:bodyPr>
            <a:normAutofit/>
          </a:bodyPr>
          <a:lstStyle/>
          <a:p>
            <a:r>
              <a:rPr lang="en-US" dirty="0" smtClean="0"/>
              <a:t>Earth is the 3</a:t>
            </a:r>
            <a:r>
              <a:rPr lang="en-US" baseline="30000" dirty="0" smtClean="0"/>
              <a:t>rd</a:t>
            </a:r>
            <a:r>
              <a:rPr lang="en-US" dirty="0" smtClean="0"/>
              <a:t> rock from the Sun</a:t>
            </a:r>
          </a:p>
          <a:p>
            <a:r>
              <a:rPr lang="en-US" dirty="0" smtClean="0"/>
              <a:t>Our Sun is the center of our Solar System, but it is just a medium sized star on the edge of the Milky Way galaxy.</a:t>
            </a:r>
          </a:p>
          <a:p>
            <a:r>
              <a:rPr lang="en-US" dirty="0" smtClean="0"/>
              <a:t>Our solar system consists of 8 planets (including Earth), the Sun, and many other celestial bodies:</a:t>
            </a:r>
          </a:p>
          <a:p>
            <a:r>
              <a:rPr lang="en-US" dirty="0" smtClean="0"/>
              <a:t>Comets: spheres covered with ice and dust that leave trails of vapor as they race through space</a:t>
            </a:r>
          </a:p>
          <a:p>
            <a:r>
              <a:rPr lang="en-US" dirty="0" smtClean="0"/>
              <a:t>Asteroids: large chunks of rocky material. There is an asteroid belt between Jupiter and Mars.</a:t>
            </a:r>
          </a:p>
          <a:p>
            <a:endParaRPr lang="en-US" dirty="0"/>
          </a:p>
        </p:txBody>
      </p:sp>
      <p:sp>
        <p:nvSpPr>
          <p:cNvPr id="2" name="Title 1"/>
          <p:cNvSpPr>
            <a:spLocks noGrp="1"/>
          </p:cNvSpPr>
          <p:nvPr>
            <p:ph type="title"/>
          </p:nvPr>
        </p:nvSpPr>
        <p:spPr/>
        <p:txBody>
          <a:bodyPr/>
          <a:lstStyle/>
          <a:p>
            <a:r>
              <a:rPr lang="en-US" dirty="0" smtClean="0"/>
              <a:t>Solar System</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rmAutofit lnSpcReduction="10000"/>
          </a:bodyPr>
          <a:lstStyle/>
          <a:p>
            <a:pPr>
              <a:buNone/>
            </a:pPr>
            <a:r>
              <a:rPr lang="en-US" dirty="0" smtClean="0"/>
              <a:t>Magma, gases, and water from the lower part of the crust or the mantle collect in underground chambers. Eventually the materials pour our of a crack in the earth’s surface. This is called a volcano. </a:t>
            </a:r>
          </a:p>
          <a:p>
            <a:pPr>
              <a:buNone/>
            </a:pPr>
            <a:r>
              <a:rPr lang="en-US" dirty="0" smtClean="0"/>
              <a:t>Most volcanoes are found along tectonic plate boundaries.</a:t>
            </a:r>
          </a:p>
          <a:p>
            <a:r>
              <a:rPr lang="en-US" dirty="0" smtClean="0"/>
              <a:t>Volcanic Action</a:t>
            </a:r>
          </a:p>
          <a:p>
            <a:pPr>
              <a:buNone/>
            </a:pPr>
            <a:r>
              <a:rPr lang="en-US" dirty="0" smtClean="0"/>
              <a:t>Magma that has reached the earth’s surface is called lava. The most dramatic volcanic action is the eruption.</a:t>
            </a:r>
          </a:p>
          <a:p>
            <a:pPr>
              <a:buNone/>
            </a:pPr>
            <a:r>
              <a:rPr lang="en-US" dirty="0" smtClean="0"/>
              <a:t>Volcanoes do not erupt on a predictable schedule. They may be active for many years and then just suddenly stop.</a:t>
            </a:r>
          </a:p>
        </p:txBody>
      </p:sp>
      <p:sp>
        <p:nvSpPr>
          <p:cNvPr id="2" name="Title 1"/>
          <p:cNvSpPr>
            <a:spLocks noGrp="1"/>
          </p:cNvSpPr>
          <p:nvPr>
            <p:ph type="title"/>
          </p:nvPr>
        </p:nvSpPr>
        <p:spPr/>
        <p:txBody>
          <a:bodyPr/>
          <a:lstStyle/>
          <a:p>
            <a:r>
              <a:rPr lang="en-US" dirty="0" smtClean="0"/>
              <a:t>Volcanoes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Ring of Fire</a:t>
            </a:r>
          </a:p>
          <a:p>
            <a:pPr>
              <a:buNone/>
            </a:pPr>
            <a:r>
              <a:rPr lang="en-US" dirty="0" smtClean="0"/>
              <a:t>A zone around the rim of the Pacific Ocean, is the location of the vast majority of active volcanoes.</a:t>
            </a:r>
          </a:p>
          <a:p>
            <a:pPr>
              <a:buNone/>
            </a:pPr>
            <a:r>
              <a:rPr lang="en-US" smtClean="0"/>
              <a:t>Eight </a:t>
            </a:r>
            <a:r>
              <a:rPr lang="en-US" smtClean="0"/>
              <a:t>major tectonic </a:t>
            </a:r>
            <a:r>
              <a:rPr lang="en-US" dirty="0" smtClean="0"/>
              <a:t>plates meet in this zone.</a:t>
            </a:r>
          </a:p>
          <a:p>
            <a:pPr>
              <a:buNone/>
            </a:pPr>
            <a:r>
              <a:rPr lang="en-US" dirty="0" smtClean="0"/>
              <a:t>Volcanic action and earthquakes occur here regularly.</a:t>
            </a:r>
          </a:p>
          <a:p>
            <a:pPr>
              <a:buNone/>
            </a:pPr>
            <a:r>
              <a:rPr lang="en-US" dirty="0" smtClean="0"/>
              <a:t>Other volcanoes are located far from the margins of tectonic plates.</a:t>
            </a:r>
          </a:p>
          <a:p>
            <a:pPr>
              <a:buNone/>
            </a:pPr>
            <a:r>
              <a:rPr lang="en-US" dirty="0" smtClean="0"/>
              <a:t>They appear over “hot spots” where magma from deep in the mantle rises and melts through the lithosphere, as in volcanoes in the Hawaiian Islands.</a:t>
            </a:r>
          </a:p>
          <a:p>
            <a:endParaRPr lang="en-US" dirty="0"/>
          </a:p>
        </p:txBody>
      </p:sp>
      <p:sp>
        <p:nvSpPr>
          <p:cNvPr id="2" name="Title 1"/>
          <p:cNvSpPr>
            <a:spLocks noGrp="1"/>
          </p:cNvSpPr>
          <p:nvPr>
            <p:ph type="title"/>
          </p:nvPr>
        </p:nvSpPr>
        <p:spPr/>
        <p:txBody>
          <a:bodyPr/>
          <a:lstStyle/>
          <a:p>
            <a:r>
              <a:rPr lang="en-US" dirty="0" smtClean="0"/>
              <a:t>Volcanoes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External Forces Shaping the Earth</a:t>
            </a:r>
          </a:p>
          <a:p>
            <a:pPr>
              <a:buNone/>
            </a:pPr>
            <a:r>
              <a:rPr lang="en-US" dirty="0" smtClean="0"/>
              <a:t>External forces, such as weathering and erosion, also alter landscapes.</a:t>
            </a:r>
          </a:p>
          <a:p>
            <a:pPr>
              <a:buNone/>
            </a:pPr>
            <a:r>
              <a:rPr lang="en-US" dirty="0" smtClean="0"/>
              <a:t>Weathering refers to the physical and chemical processes that change the characteristics of rock on or near the earth’s surface.</a:t>
            </a:r>
          </a:p>
          <a:p>
            <a:pPr>
              <a:buNone/>
            </a:pPr>
            <a:r>
              <a:rPr lang="en-US" dirty="0" smtClean="0"/>
              <a:t>Weathering occurs over many years.</a:t>
            </a:r>
          </a:p>
          <a:p>
            <a:pPr>
              <a:buNone/>
            </a:pPr>
            <a:r>
              <a:rPr lang="en-US" dirty="0" smtClean="0"/>
              <a:t>Weathering processes create smaller and smaller pieces of rock called sediment.</a:t>
            </a:r>
          </a:p>
          <a:p>
            <a:pPr>
              <a:buNone/>
            </a:pPr>
            <a:r>
              <a:rPr lang="en-US" dirty="0" smtClean="0"/>
              <a:t>Sediment is mostly identifiable as either mud, sand, or silt, which is very fine particles of rock.</a:t>
            </a:r>
            <a:endParaRPr lang="en-US" dirty="0"/>
          </a:p>
        </p:txBody>
      </p:sp>
      <p:sp>
        <p:nvSpPr>
          <p:cNvPr id="2" name="Title 1"/>
          <p:cNvSpPr>
            <a:spLocks noGrp="1"/>
          </p:cNvSpPr>
          <p:nvPr>
            <p:ph type="title"/>
          </p:nvPr>
        </p:nvSpPr>
        <p:spPr/>
        <p:txBody>
          <a:bodyPr/>
          <a:lstStyle/>
          <a:p>
            <a:r>
              <a:rPr lang="en-US" dirty="0" smtClean="0"/>
              <a:t>Section 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Mechanical Weathering</a:t>
            </a:r>
          </a:p>
          <a:p>
            <a:pPr>
              <a:buNone/>
            </a:pPr>
            <a:r>
              <a:rPr lang="en-US" dirty="0" smtClean="0"/>
              <a:t>Process that break rock into smaller pieces are referred to as mechanical weathering. Mechanical weathering does not change the composition of the rock, only its size.</a:t>
            </a:r>
          </a:p>
          <a:p>
            <a:pPr>
              <a:buNone/>
            </a:pPr>
            <a:r>
              <a:rPr lang="en-US" dirty="0" smtClean="0"/>
              <a:t>Ice crystals could build up in a crack of the rock, this could build up enough pressure to fracture it.</a:t>
            </a:r>
          </a:p>
          <a:p>
            <a:pPr>
              <a:buNone/>
            </a:pPr>
            <a:r>
              <a:rPr lang="en-US" dirty="0" smtClean="0"/>
              <a:t>Plant roots may break up the rocks</a:t>
            </a:r>
          </a:p>
          <a:p>
            <a:pPr>
              <a:buNone/>
            </a:pPr>
            <a:r>
              <a:rPr lang="en-US" dirty="0" smtClean="0"/>
              <a:t>Human activities like road construction or blasting and drilling in mining could lead to the weathering as well.</a:t>
            </a:r>
            <a:endParaRPr lang="en-US" dirty="0"/>
          </a:p>
        </p:txBody>
      </p:sp>
      <p:sp>
        <p:nvSpPr>
          <p:cNvPr id="2" name="Title 1"/>
          <p:cNvSpPr>
            <a:spLocks noGrp="1"/>
          </p:cNvSpPr>
          <p:nvPr>
            <p:ph type="title"/>
          </p:nvPr>
        </p:nvSpPr>
        <p:spPr/>
        <p:txBody>
          <a:bodyPr/>
          <a:lstStyle/>
          <a:p>
            <a:r>
              <a:rPr lang="en-US" dirty="0" smtClean="0"/>
              <a:t>Weathering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Chemical Weathering</a:t>
            </a:r>
          </a:p>
          <a:p>
            <a:pPr>
              <a:buNone/>
            </a:pPr>
            <a:r>
              <a:rPr lang="en-US" dirty="0" smtClean="0"/>
              <a:t>Occurs when rock is changed into a new substance as a result of interaction between elements in the air or water and the minerals in the rock.</a:t>
            </a:r>
          </a:p>
          <a:p>
            <a:pPr>
              <a:buNone/>
            </a:pPr>
            <a:r>
              <a:rPr lang="en-US" dirty="0" smtClean="0"/>
              <a:t>Decomposition can happen in several ways. Some minerals react to oxygen in the air and begin to crumble. Like when iron rusts.</a:t>
            </a:r>
          </a:p>
          <a:p>
            <a:pPr>
              <a:buNone/>
            </a:pPr>
            <a:r>
              <a:rPr lang="en-US" dirty="0" smtClean="0"/>
              <a:t>Other minerals break down when combined with water or carbon dioxide, which form weak acids within the rock. When sulfur and nitrogen oxides mix with water, acid rain is formed.</a:t>
            </a:r>
          </a:p>
          <a:p>
            <a:pPr>
              <a:buNone/>
            </a:pPr>
            <a:r>
              <a:rPr lang="en-US" dirty="0" smtClean="0"/>
              <a:t>Climates that are warm and moist will produce more chemical weathering than do cool dry areas. Rocks in cold dry and hot areas generally experience more mechanical weathering than chemical weathering.</a:t>
            </a:r>
            <a:endParaRPr lang="en-US" dirty="0"/>
          </a:p>
        </p:txBody>
      </p:sp>
      <p:sp>
        <p:nvSpPr>
          <p:cNvPr id="2" name="Title 1"/>
          <p:cNvSpPr>
            <a:spLocks noGrp="1"/>
          </p:cNvSpPr>
          <p:nvPr>
            <p:ph type="title"/>
          </p:nvPr>
        </p:nvSpPr>
        <p:spPr/>
        <p:txBody>
          <a:bodyPr/>
          <a:lstStyle/>
          <a:p>
            <a:r>
              <a:rPr lang="en-US" dirty="0" smtClean="0"/>
              <a:t>Weathering</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Occurs when weathered material is moved by the action of wind, water, ice or gravity.</a:t>
            </a:r>
          </a:p>
          <a:p>
            <a:pPr>
              <a:buNone/>
            </a:pPr>
            <a:r>
              <a:rPr lang="en-US" dirty="0" smtClean="0"/>
              <a:t>For erosion to occur, a transporting agent, such as water, must be present. Glaciers, waves, and stream flow, or blowing winds cause erosion by grinding rock into smaller pieces.</a:t>
            </a:r>
          </a:p>
          <a:p>
            <a:pPr>
              <a:buNone/>
            </a:pPr>
            <a:r>
              <a:rPr lang="en-US" dirty="0" smtClean="0"/>
              <a:t>Erosion in its many forms reshapes landforms and coastal regions, as well as riverbeds and riverbanks</a:t>
            </a:r>
          </a:p>
        </p:txBody>
      </p:sp>
      <p:sp>
        <p:nvSpPr>
          <p:cNvPr id="2" name="Title 1"/>
          <p:cNvSpPr>
            <a:spLocks noGrp="1"/>
          </p:cNvSpPr>
          <p:nvPr>
            <p:ph type="title"/>
          </p:nvPr>
        </p:nvSpPr>
        <p:spPr/>
        <p:txBody>
          <a:bodyPr/>
          <a:lstStyle/>
          <a:p>
            <a:r>
              <a:rPr lang="en-US" dirty="0" smtClean="0"/>
              <a:t>Erosion</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876800"/>
          </a:xfrm>
        </p:spPr>
        <p:txBody>
          <a:bodyPr>
            <a:normAutofit fontScale="85000" lnSpcReduction="20000"/>
          </a:bodyPr>
          <a:lstStyle/>
          <a:p>
            <a:r>
              <a:rPr lang="en-US" dirty="0" smtClean="0"/>
              <a:t>Water Erosion</a:t>
            </a:r>
          </a:p>
          <a:p>
            <a:pPr>
              <a:buNone/>
            </a:pPr>
            <a:r>
              <a:rPr lang="en-US" dirty="0" smtClean="0"/>
              <a:t>One form of water erosion occurs as water flows in a stream or river.  The motion picks up loose materials and moves it downstream.</a:t>
            </a:r>
          </a:p>
          <a:p>
            <a:pPr>
              <a:buNone/>
            </a:pPr>
            <a:r>
              <a:rPr lang="en-US" dirty="0" smtClean="0"/>
              <a:t>Another form is abrasion, the grinding away of rock by transported particles. The heavier the load of sediment, the greater the abrasion on the banks and riverbeds.</a:t>
            </a:r>
          </a:p>
          <a:p>
            <a:pPr>
              <a:buNone/>
            </a:pPr>
            <a:r>
              <a:rPr lang="en-US" dirty="0" smtClean="0"/>
              <a:t>The third occurs when water dissolves chemical elements in the rock. The composition of the rock is then changed.</a:t>
            </a:r>
          </a:p>
          <a:p>
            <a:pPr>
              <a:buNone/>
            </a:pPr>
            <a:r>
              <a:rPr lang="en-US" dirty="0" smtClean="0"/>
              <a:t>Most streams erode both vertically and horizontally, the valley cut by a stream gets deeper and wider, forming a v-shaped valley.</a:t>
            </a:r>
          </a:p>
          <a:p>
            <a:pPr>
              <a:buNone/>
            </a:pPr>
            <a:r>
              <a:rPr lang="en-US" dirty="0" smtClean="0"/>
              <a:t>When a river enters the ocean, the sediment is deposited in a fan like landform called a delta.</a:t>
            </a:r>
          </a:p>
          <a:p>
            <a:pPr>
              <a:buNone/>
            </a:pPr>
            <a:r>
              <a:rPr lang="en-US" dirty="0" smtClean="0"/>
              <a:t>Wave action along the coastline changes the land. Waves can reduce or increase beaches.</a:t>
            </a:r>
          </a:p>
          <a:p>
            <a:pPr>
              <a:buNone/>
            </a:pPr>
            <a:endParaRPr lang="en-US" dirty="0" smtClean="0"/>
          </a:p>
        </p:txBody>
      </p:sp>
      <p:sp>
        <p:nvSpPr>
          <p:cNvPr id="2" name="Title 1"/>
          <p:cNvSpPr>
            <a:spLocks noGrp="1"/>
          </p:cNvSpPr>
          <p:nvPr>
            <p:ph type="title"/>
          </p:nvPr>
        </p:nvSpPr>
        <p:spPr/>
        <p:txBody>
          <a:bodyPr/>
          <a:lstStyle/>
          <a:p>
            <a:r>
              <a:rPr lang="en-US" dirty="0" smtClean="0"/>
              <a:t>Erosion</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Wind Erosion</a:t>
            </a:r>
          </a:p>
          <a:p>
            <a:pPr>
              <a:buNone/>
            </a:pPr>
            <a:r>
              <a:rPr lang="en-US" dirty="0" smtClean="0"/>
              <a:t>Is similar to water erosion because the wind transports and deposits sediment in other locations.</a:t>
            </a:r>
          </a:p>
          <a:p>
            <a:pPr>
              <a:buNone/>
            </a:pPr>
            <a:r>
              <a:rPr lang="en-US" dirty="0" smtClean="0"/>
              <a:t>Wind speeds must reach 11 miles per hour before the sediment can be moved.  The greater the speed the bigger the particles are that are moved.</a:t>
            </a:r>
          </a:p>
          <a:p>
            <a:pPr>
              <a:buNone/>
            </a:pPr>
            <a:r>
              <a:rPr lang="en-US" dirty="0" smtClean="0"/>
              <a:t>Deposits of loess, blown silt, and clay sediment that produce fertile soil are blown across the world.</a:t>
            </a:r>
          </a:p>
          <a:p>
            <a:pPr>
              <a:buNone/>
            </a:pPr>
            <a:r>
              <a:rPr lang="en-US" dirty="0" smtClean="0"/>
              <a:t>This is how sand dunes, miles away from seashores, can be formed.</a:t>
            </a:r>
          </a:p>
        </p:txBody>
      </p:sp>
      <p:sp>
        <p:nvSpPr>
          <p:cNvPr id="2" name="Title 1"/>
          <p:cNvSpPr>
            <a:spLocks noGrp="1"/>
          </p:cNvSpPr>
          <p:nvPr>
            <p:ph type="title"/>
          </p:nvPr>
        </p:nvSpPr>
        <p:spPr/>
        <p:txBody>
          <a:bodyPr/>
          <a:lstStyle/>
          <a:p>
            <a:r>
              <a:rPr lang="en-US" dirty="0" smtClean="0"/>
              <a:t>Erosion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Glacial Erosion</a:t>
            </a:r>
          </a:p>
          <a:p>
            <a:pPr>
              <a:buNone/>
            </a:pPr>
            <a:r>
              <a:rPr lang="en-US" dirty="0" smtClean="0"/>
              <a:t>A glacier is a large, long-lasting mass of ice that moves because of gravity. Glaciers form in mountainous areas and in regions that are routinely covered with heavy snowfall and ice. In mountain regions, glaciers move </a:t>
            </a:r>
            <a:r>
              <a:rPr lang="en-US" dirty="0" err="1" smtClean="0"/>
              <a:t>downslope</a:t>
            </a:r>
            <a:r>
              <a:rPr lang="en-US" dirty="0" smtClean="0"/>
              <a:t> because of gravity.</a:t>
            </a:r>
          </a:p>
          <a:p>
            <a:pPr>
              <a:buNone/>
            </a:pPr>
            <a:r>
              <a:rPr lang="en-US" dirty="0" err="1" smtClean="0"/>
              <a:t>Glaciation</a:t>
            </a:r>
            <a:r>
              <a:rPr lang="en-US" dirty="0" smtClean="0"/>
              <a:t> is the changing of landforms by slowly moving glaciers. As a glacier moves, several types of erosion occur. Rocks caught underneath the glacier are ground into finer and finer </a:t>
            </a:r>
            <a:r>
              <a:rPr lang="en-US" dirty="0" err="1" smtClean="0"/>
              <a:t>parcticles</a:t>
            </a:r>
            <a:r>
              <a:rPr lang="en-US" dirty="0" smtClean="0"/>
              <a:t>.</a:t>
            </a:r>
          </a:p>
          <a:p>
            <a:pPr>
              <a:buNone/>
            </a:pPr>
            <a:r>
              <a:rPr lang="en-US" dirty="0" smtClean="0"/>
              <a:t>Rocks left behind a glacier may form a ridge or hill called a moraine. Moraines can be found on the sides, down the center, or at the leading edge of a glacier.</a:t>
            </a:r>
          </a:p>
        </p:txBody>
      </p:sp>
      <p:sp>
        <p:nvSpPr>
          <p:cNvPr id="2" name="Title 1"/>
          <p:cNvSpPr>
            <a:spLocks noGrp="1"/>
          </p:cNvSpPr>
          <p:nvPr>
            <p:ph type="title"/>
          </p:nvPr>
        </p:nvSpPr>
        <p:spPr/>
        <p:txBody>
          <a:bodyPr/>
          <a:lstStyle/>
          <a:p>
            <a:r>
              <a:rPr lang="en-US" dirty="0" smtClean="0"/>
              <a:t>Erosion</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181600"/>
          </a:xfrm>
        </p:spPr>
        <p:txBody>
          <a:bodyPr>
            <a:normAutofit fontScale="77500" lnSpcReduction="20000"/>
          </a:bodyPr>
          <a:lstStyle/>
          <a:p>
            <a:pPr>
              <a:buNone/>
            </a:pPr>
            <a:r>
              <a:rPr lang="en-US" dirty="0" smtClean="0"/>
              <a:t>Weathering and erosion are part of the process of forming soil. Soil is the loose mixture of weathered rock, organic matter, air and water that supports plant growth.</a:t>
            </a:r>
            <a:endParaRPr lang="en-US" dirty="0"/>
          </a:p>
          <a:p>
            <a:r>
              <a:rPr lang="en-US" dirty="0" smtClean="0"/>
              <a:t>Soil Factors</a:t>
            </a:r>
          </a:p>
          <a:p>
            <a:pPr>
              <a:buNone/>
            </a:pPr>
            <a:r>
              <a:rPr lang="en-US" dirty="0" smtClean="0"/>
              <a:t>When geographers study soil, they look at five factors.</a:t>
            </a:r>
          </a:p>
          <a:p>
            <a:pPr>
              <a:buNone/>
            </a:pPr>
            <a:r>
              <a:rPr lang="en-US" dirty="0" smtClean="0"/>
              <a:t>Parent Material: the chemical composition of the original rock, or parent rock, before it decomposes affects its fertility.</a:t>
            </a:r>
          </a:p>
          <a:p>
            <a:pPr>
              <a:buNone/>
            </a:pPr>
            <a:r>
              <a:rPr lang="en-US" dirty="0" smtClean="0"/>
              <a:t>Relief: steeper slopes are eroded easily and do not produce soil quickly.</a:t>
            </a:r>
          </a:p>
          <a:p>
            <a:pPr>
              <a:buNone/>
            </a:pPr>
            <a:r>
              <a:rPr lang="en-US" dirty="0" smtClean="0"/>
              <a:t>Organisms: include plants, small animals like worms, ants, and bacteria that decompose material. They help loosen soil and supply nutrients for plants.</a:t>
            </a:r>
          </a:p>
          <a:p>
            <a:pPr>
              <a:buNone/>
            </a:pPr>
            <a:r>
              <a:rPr lang="en-US" dirty="0" smtClean="0"/>
              <a:t>Climate: hot climates produce a soil different from that produced by cold climates. Wet climates and dry climates produce soils that are different from each other as well.</a:t>
            </a:r>
          </a:p>
          <a:p>
            <a:pPr>
              <a:buNone/>
            </a:pPr>
            <a:r>
              <a:rPr lang="en-US" dirty="0" smtClean="0"/>
              <a:t>Time: the amount of time to produce soil varies, but a very rough average is about 2.5 cubic centimeters per century.</a:t>
            </a:r>
          </a:p>
          <a:p>
            <a:pPr>
              <a:buNone/>
            </a:pPr>
            <a:r>
              <a:rPr lang="en-US" dirty="0" smtClean="0"/>
              <a:t>The variety of soils and the climates in which they are found determine the types of vegetation that can grow in a location.</a:t>
            </a:r>
            <a:endParaRPr lang="en-US" dirty="0"/>
          </a:p>
        </p:txBody>
      </p:sp>
      <p:sp>
        <p:nvSpPr>
          <p:cNvPr id="2" name="Title 1"/>
          <p:cNvSpPr>
            <a:spLocks noGrp="1"/>
          </p:cNvSpPr>
          <p:nvPr>
            <p:ph type="title"/>
          </p:nvPr>
        </p:nvSpPr>
        <p:spPr/>
        <p:txBody>
          <a:bodyPr/>
          <a:lstStyle/>
          <a:p>
            <a:r>
              <a:rPr lang="en-US" dirty="0" smtClean="0"/>
              <a:t>Building Soil</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1219200"/>
            <a:ext cx="9144000" cy="460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28575">
            <a:solidFill>
              <a:schemeClr val="tx1"/>
            </a:solidFill>
          </a:ln>
        </p:spPr>
        <p:txBody>
          <a:bodyPr>
            <a:normAutofit fontScale="85000" lnSpcReduction="20000"/>
          </a:bodyPr>
          <a:lstStyle/>
          <a:p>
            <a:pPr>
              <a:buNone/>
            </a:pPr>
            <a:r>
              <a:rPr lang="en-US" b="1" u="sng" dirty="0" smtClean="0"/>
              <a:t>Inside the Earth</a:t>
            </a:r>
          </a:p>
          <a:p>
            <a:pPr>
              <a:buNone/>
            </a:pPr>
            <a:r>
              <a:rPr lang="en-US" dirty="0" smtClean="0"/>
              <a:t>Earth is about 24,900 miles in circumference and 7,900 miles in diameter.</a:t>
            </a:r>
            <a:endParaRPr lang="en-US" dirty="0"/>
          </a:p>
          <a:p>
            <a:r>
              <a:rPr lang="en-US" dirty="0" smtClean="0"/>
              <a:t>It is not just a solid ball, but yet more of a series of shells that surround one another</a:t>
            </a:r>
          </a:p>
          <a:p>
            <a:r>
              <a:rPr lang="en-US" dirty="0" smtClean="0"/>
              <a:t>The First is the </a:t>
            </a:r>
            <a:r>
              <a:rPr lang="en-US" b="1" u="sng" dirty="0" smtClean="0"/>
              <a:t>Core</a:t>
            </a:r>
            <a:r>
              <a:rPr lang="en-US" dirty="0" smtClean="0"/>
              <a:t>, the core is the center of the earth and is made of iron and nickel. The outer core is liquid, but the inner core is solid (2,100 miles thick).</a:t>
            </a:r>
          </a:p>
          <a:p>
            <a:r>
              <a:rPr lang="en-US" dirty="0" smtClean="0"/>
              <a:t>Surrounding the core is the </a:t>
            </a:r>
            <a:r>
              <a:rPr lang="en-US" b="1" u="sng" dirty="0" smtClean="0"/>
              <a:t>mantle</a:t>
            </a:r>
            <a:r>
              <a:rPr lang="en-US" dirty="0" smtClean="0"/>
              <a:t>, which consists of several layers. The mantle contains most of the earth’s mass. Magma which is molten rock can form in the mantle and rise through the Crust (1,800 miles thick).</a:t>
            </a:r>
          </a:p>
          <a:p>
            <a:r>
              <a:rPr lang="en-US" dirty="0" smtClean="0"/>
              <a:t>The </a:t>
            </a:r>
            <a:r>
              <a:rPr lang="en-US" b="1" u="sng" dirty="0" smtClean="0"/>
              <a:t>Crust</a:t>
            </a:r>
            <a:r>
              <a:rPr lang="en-US" dirty="0" smtClean="0"/>
              <a:t> is the thin layer of rock at the Earth’s surface (19-37 miles thick).</a:t>
            </a:r>
          </a:p>
        </p:txBody>
      </p:sp>
      <p:sp>
        <p:nvSpPr>
          <p:cNvPr id="2" name="Title 1"/>
          <p:cNvSpPr>
            <a:spLocks noGrp="1"/>
          </p:cNvSpPr>
          <p:nvPr>
            <p:ph type="title"/>
          </p:nvPr>
        </p:nvSpPr>
        <p:spPr/>
        <p:txBody>
          <a:bodyPr/>
          <a:lstStyle/>
          <a:p>
            <a:r>
              <a:rPr lang="en-US" dirty="0" smtClean="0"/>
              <a:t>Structure of the Earth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6688" y="728663"/>
            <a:ext cx="8809037" cy="540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a:ln w="28575">
            <a:solidFill>
              <a:schemeClr val="tx1"/>
            </a:solidFill>
          </a:ln>
        </p:spPr>
        <p:txBody>
          <a:bodyPr>
            <a:normAutofit fontScale="92500" lnSpcReduction="20000"/>
          </a:bodyPr>
          <a:lstStyle/>
          <a:p>
            <a:pPr>
              <a:buNone/>
            </a:pPr>
            <a:r>
              <a:rPr lang="en-US" dirty="0" smtClean="0"/>
              <a:t>Moving on from the internal structure of the Earth:</a:t>
            </a:r>
          </a:p>
          <a:p>
            <a:pPr algn="ctr">
              <a:buNone/>
            </a:pPr>
            <a:r>
              <a:rPr lang="en-US" dirty="0" smtClean="0">
                <a:solidFill>
                  <a:srgbClr val="FF0000"/>
                </a:solidFill>
              </a:rPr>
              <a:t>Structures On and Above the Earth</a:t>
            </a:r>
          </a:p>
          <a:p>
            <a:pPr>
              <a:buNone/>
            </a:pPr>
            <a:r>
              <a:rPr lang="en-US" b="1" u="sng" dirty="0" smtClean="0"/>
              <a:t>Atmosphere</a:t>
            </a:r>
            <a:r>
              <a:rPr lang="en-US" dirty="0" smtClean="0"/>
              <a:t>: layer of gasses surrounding the Earth. Contains the oxygen we breathe, protects the Earth from radiation, and keeps our weather and climate the way that it is.</a:t>
            </a:r>
          </a:p>
          <a:p>
            <a:pPr>
              <a:buNone/>
            </a:pPr>
            <a:r>
              <a:rPr lang="en-US" b="1" u="sng" dirty="0" smtClean="0"/>
              <a:t>Lithosphere</a:t>
            </a:r>
            <a:r>
              <a:rPr lang="en-US" dirty="0" smtClean="0"/>
              <a:t>: Solid rock portion of the earth’s surface. Includes the crust and uppermost mantle. Under the ocean the lithosphere forms the seafloor.</a:t>
            </a:r>
          </a:p>
          <a:p>
            <a:pPr>
              <a:buNone/>
            </a:pPr>
            <a:r>
              <a:rPr lang="en-US" b="1" u="sng" dirty="0" smtClean="0"/>
              <a:t>Hydrosphere</a:t>
            </a:r>
            <a:r>
              <a:rPr lang="en-US" dirty="0" smtClean="0"/>
              <a:t>: made up of the water elements on the Earth. Includes oceans, seas, rivers, lakes, and water in the atmosphere.</a:t>
            </a:r>
          </a:p>
          <a:p>
            <a:pPr>
              <a:buNone/>
            </a:pPr>
            <a:r>
              <a:rPr lang="en-US" b="1" u="sng" dirty="0" smtClean="0"/>
              <a:t>Biosphere</a:t>
            </a:r>
            <a:r>
              <a:rPr lang="en-US" dirty="0" smtClean="0"/>
              <a:t>: Formed from atmosphere, lithosphere and hydrosphere. This is the part of the earth where plants and animals live.</a:t>
            </a:r>
          </a:p>
          <a:p>
            <a:pPr>
              <a:buNone/>
            </a:pPr>
            <a:endParaRPr lang="en-US" dirty="0"/>
          </a:p>
        </p:txBody>
      </p:sp>
      <p:sp>
        <p:nvSpPr>
          <p:cNvPr id="2" name="Title 1"/>
          <p:cNvSpPr>
            <a:spLocks noGrp="1"/>
          </p:cNvSpPr>
          <p:nvPr>
            <p:ph type="title"/>
          </p:nvPr>
        </p:nvSpPr>
        <p:spPr/>
        <p:txBody>
          <a:bodyPr/>
          <a:lstStyle/>
          <a:p>
            <a:r>
              <a:rPr lang="en-US" dirty="0" smtClean="0"/>
              <a:t>Structure of the Earth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w="28575">
            <a:solidFill>
              <a:schemeClr val="tx1"/>
            </a:solidFill>
          </a:ln>
        </p:spPr>
        <p:txBody>
          <a:bodyPr>
            <a:normAutofit/>
          </a:bodyPr>
          <a:lstStyle/>
          <a:p>
            <a:pPr>
              <a:buNone/>
            </a:pPr>
            <a:r>
              <a:rPr lang="en-US" b="1" u="sng" dirty="0" smtClean="0"/>
              <a:t>Continental Drift</a:t>
            </a:r>
          </a:p>
          <a:p>
            <a:pPr>
              <a:buNone/>
            </a:pPr>
            <a:r>
              <a:rPr lang="en-US" dirty="0" smtClean="0"/>
              <a:t>Theory presented by Alfred Wegener.</a:t>
            </a:r>
          </a:p>
          <a:p>
            <a:pPr>
              <a:buNone/>
            </a:pPr>
            <a:r>
              <a:rPr lang="en-US" dirty="0" smtClean="0"/>
              <a:t>Maintains that the earth was once a supercontinent called “</a:t>
            </a:r>
            <a:r>
              <a:rPr lang="en-US" dirty="0" err="1" smtClean="0"/>
              <a:t>Pangea</a:t>
            </a:r>
            <a:r>
              <a:rPr lang="en-US" dirty="0" smtClean="0"/>
              <a:t>”, an ocean called </a:t>
            </a:r>
            <a:r>
              <a:rPr lang="en-US" dirty="0" err="1" smtClean="0"/>
              <a:t>Panthalassa</a:t>
            </a:r>
            <a:r>
              <a:rPr lang="en-US" dirty="0" smtClean="0"/>
              <a:t> surrounded it.</a:t>
            </a:r>
          </a:p>
          <a:p>
            <a:pPr>
              <a:buNone/>
            </a:pPr>
            <a:r>
              <a:rPr lang="en-US" dirty="0" err="1" smtClean="0"/>
              <a:t>Pangea</a:t>
            </a:r>
            <a:r>
              <a:rPr lang="en-US" dirty="0" smtClean="0"/>
              <a:t> eventually split into many plates that drifted, crashed into each other, and split several times before they came to their current location.</a:t>
            </a:r>
            <a:endParaRPr lang="en-US" dirty="0"/>
          </a:p>
        </p:txBody>
      </p:sp>
      <p:sp>
        <p:nvSpPr>
          <p:cNvPr id="2" name="Title 1"/>
          <p:cNvSpPr>
            <a:spLocks noGrp="1"/>
          </p:cNvSpPr>
          <p:nvPr>
            <p:ph type="title"/>
          </p:nvPr>
        </p:nvSpPr>
        <p:spPr/>
        <p:txBody>
          <a:bodyPr/>
          <a:lstStyle/>
          <a:p>
            <a:r>
              <a:rPr lang="en-US" dirty="0" smtClean="0"/>
              <a:t>Structure of the Earth</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00200" y="0"/>
            <a:ext cx="5486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2251</TotalTime>
  <Words>2871</Words>
  <Application>Microsoft Office PowerPoint</Application>
  <PresentationFormat>On-screen Show (4:3)</PresentationFormat>
  <Paragraphs>227</Paragraphs>
  <Slides>39</Slides>
  <Notes>19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Paper</vt:lpstr>
      <vt:lpstr>Chapter 2</vt:lpstr>
      <vt:lpstr>Terms</vt:lpstr>
      <vt:lpstr>Solar System</vt:lpstr>
      <vt:lpstr>Slide 4</vt:lpstr>
      <vt:lpstr>Structure of the Earth</vt:lpstr>
      <vt:lpstr>Slide 6</vt:lpstr>
      <vt:lpstr>Structure of the Earth</vt:lpstr>
      <vt:lpstr>Structure of the Earth</vt:lpstr>
      <vt:lpstr>Slide 9</vt:lpstr>
      <vt:lpstr>Review 2.1</vt:lpstr>
      <vt:lpstr>Section 2</vt:lpstr>
      <vt:lpstr>Bodies of Water</vt:lpstr>
      <vt:lpstr>Bodies of Water</vt:lpstr>
      <vt:lpstr>Bodies of Water</vt:lpstr>
      <vt:lpstr>Bodies of Water</vt:lpstr>
      <vt:lpstr>Bodies of Water</vt:lpstr>
      <vt:lpstr>Landforms</vt:lpstr>
      <vt:lpstr>Landforms</vt:lpstr>
      <vt:lpstr>Landforms</vt:lpstr>
      <vt:lpstr>Landforms</vt:lpstr>
      <vt:lpstr>Section 3</vt:lpstr>
      <vt:lpstr>Plate Tectonics</vt:lpstr>
      <vt:lpstr>Plate Tectonics</vt:lpstr>
      <vt:lpstr>Plate Tectonics</vt:lpstr>
      <vt:lpstr>Plate Movement and Boundaries</vt:lpstr>
      <vt:lpstr>Plate Movement and Boundaries</vt:lpstr>
      <vt:lpstr>Plate Tectonics</vt:lpstr>
      <vt:lpstr>Earthquakes</vt:lpstr>
      <vt:lpstr>Earthquakes</vt:lpstr>
      <vt:lpstr>Volcanoes</vt:lpstr>
      <vt:lpstr>Volcanoes</vt:lpstr>
      <vt:lpstr>Section 4</vt:lpstr>
      <vt:lpstr>Weathering</vt:lpstr>
      <vt:lpstr>Weathering</vt:lpstr>
      <vt:lpstr>Erosion</vt:lpstr>
      <vt:lpstr>Erosion</vt:lpstr>
      <vt:lpstr>Erosion</vt:lpstr>
      <vt:lpstr>Erosion</vt:lpstr>
      <vt:lpstr>Building Soil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dc:title>
  <dc:creator>Kolton</dc:creator>
  <cp:lastModifiedBy>Kolton</cp:lastModifiedBy>
  <cp:revision>19</cp:revision>
  <dcterms:created xsi:type="dcterms:W3CDTF">2012-08-30T02:46:09Z</dcterms:created>
  <dcterms:modified xsi:type="dcterms:W3CDTF">2012-09-20T01:24:01Z</dcterms:modified>
</cp:coreProperties>
</file>