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9" r:id="rId15"/>
    <p:sldId id="270" r:id="rId16"/>
    <p:sldId id="26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14" autoAdjust="0"/>
    <p:restoredTop sz="9466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D14D9-9556-427D-84ED-BA29FA56878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29AEA-FB18-4365-BF71-E501769217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29AEA-FB18-4365-BF71-E501769217D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C82-BB0E-4788-9712-D03029A7EB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A890-DA1A-4F08-BE72-11BD42237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C82-BB0E-4788-9712-D03029A7EB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A890-DA1A-4F08-BE72-11BD42237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C82-BB0E-4788-9712-D03029A7EB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A890-DA1A-4F08-BE72-11BD42237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C82-BB0E-4788-9712-D03029A7EB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A890-DA1A-4F08-BE72-11BD42237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C82-BB0E-4788-9712-D03029A7EB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A890-DA1A-4F08-BE72-11BD42237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C82-BB0E-4788-9712-D03029A7EB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A890-DA1A-4F08-BE72-11BD42237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C82-BB0E-4788-9712-D03029A7EB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A890-DA1A-4F08-BE72-11BD42237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C82-BB0E-4788-9712-D03029A7EB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A890-DA1A-4F08-BE72-11BD42237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C82-BB0E-4788-9712-D03029A7EB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A890-DA1A-4F08-BE72-11BD42237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C82-BB0E-4788-9712-D03029A7EB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A890-DA1A-4F08-BE72-11BD42237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C82-BB0E-4788-9712-D03029A7EB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A890-DA1A-4F08-BE72-11BD42237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1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96C82-BB0E-4788-9712-D03029A7EB9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2A890-DA1A-4F08-BE72-11BD42237A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31</a:t>
            </a:r>
            <a:br>
              <a:rPr lang="en-US" b="1" dirty="0" smtClean="0"/>
            </a:br>
            <a:r>
              <a:rPr lang="en-US" b="1" dirty="0" smtClean="0"/>
              <a:t>Years of Crisis, 1919–1939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Societies </a:t>
            </a:r>
            <a:r>
              <a:rPr lang="en-US" dirty="0"/>
              <a:t>undergo political, economic, and social changes that lead to renewed</a:t>
            </a:r>
          </a:p>
          <a:p>
            <a:r>
              <a:rPr lang="en-US" dirty="0"/>
              <a:t>aggression.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2: A Worldwide Depression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Postwar Europe</a:t>
            </a:r>
          </a:p>
          <a:p>
            <a:pPr>
              <a:buNone/>
            </a:pPr>
            <a:r>
              <a:rPr lang="en-US" b="1" dirty="0" smtClean="0"/>
              <a:t>Unstable New Democracies</a:t>
            </a:r>
          </a:p>
          <a:p>
            <a:pPr>
              <a:buNone/>
            </a:pPr>
            <a:r>
              <a:rPr lang="en-US" dirty="0" smtClean="0"/>
              <a:t>• Fall of kingdoms, empires creates new democracies in Europe</a:t>
            </a:r>
          </a:p>
          <a:p>
            <a:pPr>
              <a:buNone/>
            </a:pPr>
            <a:r>
              <a:rPr lang="en-US" dirty="0" smtClean="0"/>
              <a:t>• People have little experience with representative government</a:t>
            </a:r>
          </a:p>
          <a:p>
            <a:pPr>
              <a:buNone/>
            </a:pPr>
            <a:r>
              <a:rPr lang="en-US" dirty="0" smtClean="0"/>
              <a:t>• Some form </a:t>
            </a:r>
            <a:r>
              <a:rPr lang="en-US" b="1" dirty="0" smtClean="0"/>
              <a:t>coalition governments—temporary, multi-party alliances</a:t>
            </a:r>
          </a:p>
          <a:p>
            <a:pPr>
              <a:buNone/>
            </a:pPr>
            <a:r>
              <a:rPr lang="en-US" dirty="0" smtClean="0"/>
              <a:t>• Frequent changes in government create instability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Weimar Republic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Democracy </a:t>
            </a:r>
            <a:r>
              <a:rPr lang="en-US" b="1" dirty="0"/>
              <a:t>in Germany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Weimar Republic—Germany’s democratic government formed in 1919</a:t>
            </a:r>
          </a:p>
          <a:p>
            <a:pPr>
              <a:buNone/>
            </a:pPr>
            <a:r>
              <a:rPr lang="en-US" dirty="0"/>
              <a:t>• Government has serious weaknesses</a:t>
            </a:r>
          </a:p>
          <a:p>
            <a:pPr>
              <a:buNone/>
            </a:pPr>
            <a:r>
              <a:rPr lang="en-US" b="1" dirty="0"/>
              <a:t>Inflation Causes Crisis in Germany</a:t>
            </a:r>
          </a:p>
          <a:p>
            <a:pPr>
              <a:buNone/>
            </a:pPr>
            <a:r>
              <a:rPr lang="en-US" dirty="0"/>
              <a:t>• Value of German currency falls dramatically</a:t>
            </a:r>
          </a:p>
          <a:p>
            <a:pPr>
              <a:buNone/>
            </a:pPr>
            <a:r>
              <a:rPr lang="en-US" b="1" dirty="0"/>
              <a:t>Attempts at Economic Stability</a:t>
            </a:r>
          </a:p>
          <a:p>
            <a:pPr>
              <a:buNone/>
            </a:pPr>
            <a:r>
              <a:rPr lang="en-US" dirty="0"/>
              <a:t>• American loans help revive German economy</a:t>
            </a:r>
          </a:p>
          <a:p>
            <a:pPr>
              <a:buNone/>
            </a:pPr>
            <a:r>
              <a:rPr lang="en-US" b="1" dirty="0"/>
              <a:t>Efforts at a Lasting Peace</a:t>
            </a:r>
          </a:p>
          <a:p>
            <a:pPr>
              <a:buNone/>
            </a:pPr>
            <a:r>
              <a:rPr lang="en-US" dirty="0"/>
              <a:t>• Germany and France sign treaty pledging no more war</a:t>
            </a:r>
          </a:p>
          <a:p>
            <a:pPr>
              <a:buNone/>
            </a:pPr>
            <a:r>
              <a:rPr lang="en-US" dirty="0"/>
              <a:t>• Many nations sign a similar agreement, the Kellogg-Briand pact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Financial Collapse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A </a:t>
            </a:r>
            <a:r>
              <a:rPr lang="en-US" b="1" dirty="0"/>
              <a:t>Flawed U.S. Economy</a:t>
            </a:r>
          </a:p>
          <a:p>
            <a:pPr>
              <a:buNone/>
            </a:pPr>
            <a:r>
              <a:rPr lang="en-US" dirty="0"/>
              <a:t>• Weaknesses in American economy cause serious problems</a:t>
            </a:r>
          </a:p>
          <a:p>
            <a:pPr>
              <a:buNone/>
            </a:pPr>
            <a:r>
              <a:rPr lang="en-US" dirty="0"/>
              <a:t>• Wealth is distributed unevenly</a:t>
            </a:r>
          </a:p>
          <a:p>
            <a:pPr>
              <a:buNone/>
            </a:pPr>
            <a:r>
              <a:rPr lang="en-US" dirty="0"/>
              <a:t>• Most people are too poor to buy goods produced</a:t>
            </a:r>
          </a:p>
          <a:p>
            <a:pPr>
              <a:buNone/>
            </a:pPr>
            <a:r>
              <a:rPr lang="en-US" dirty="0"/>
              <a:t>• Factory owners cut back on production, lay off </a:t>
            </a:r>
            <a:r>
              <a:rPr lang="en-US" dirty="0" smtClean="0"/>
              <a:t>workers</a:t>
            </a:r>
            <a:endParaRPr lang="en-US" dirty="0"/>
          </a:p>
          <a:p>
            <a:pPr>
              <a:buNone/>
            </a:pPr>
            <a:r>
              <a:rPr lang="en-US" dirty="0"/>
              <a:t>• Farmers produce more food than people can eat</a:t>
            </a:r>
          </a:p>
          <a:p>
            <a:pPr>
              <a:buNone/>
            </a:pPr>
            <a:r>
              <a:rPr lang="en-US" dirty="0"/>
              <a:t>• Many farmers cannot repay loans and lose their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Continued Financial Collapse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 </a:t>
            </a:r>
            <a:r>
              <a:rPr lang="en-US" b="1" dirty="0"/>
              <a:t>Stock Market Crashes</a:t>
            </a:r>
          </a:p>
          <a:p>
            <a:pPr>
              <a:buNone/>
            </a:pPr>
            <a:r>
              <a:rPr lang="en-US" dirty="0"/>
              <a:t>• Stock prices soar</a:t>
            </a:r>
          </a:p>
          <a:p>
            <a:pPr>
              <a:buNone/>
            </a:pPr>
            <a:r>
              <a:rPr lang="en-US" dirty="0"/>
              <a:t>• Many people buy stocks on credit</a:t>
            </a:r>
          </a:p>
          <a:p>
            <a:pPr>
              <a:buNone/>
            </a:pPr>
            <a:r>
              <a:rPr lang="en-US" dirty="0"/>
              <a:t>• Investors begin selling stocks, which lowers prices</a:t>
            </a:r>
          </a:p>
          <a:p>
            <a:pPr>
              <a:buNone/>
            </a:pPr>
            <a:r>
              <a:rPr lang="en-US" dirty="0"/>
              <a:t>• On October 29, 1929, stock market collapses as prices fall very 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Great Depression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Economic </a:t>
            </a:r>
            <a:r>
              <a:rPr lang="en-US" b="1" dirty="0"/>
              <a:t>Downturn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Great Depression—long business slump of 1930s</a:t>
            </a:r>
          </a:p>
          <a:p>
            <a:pPr>
              <a:buNone/>
            </a:pPr>
            <a:r>
              <a:rPr lang="en-US" dirty="0"/>
              <a:t>• Marked by bank failures, loss of savings, unemployment</a:t>
            </a:r>
          </a:p>
          <a:p>
            <a:pPr>
              <a:buNone/>
            </a:pPr>
            <a:r>
              <a:rPr lang="en-US" b="1" dirty="0"/>
              <a:t>A Global Depression</a:t>
            </a:r>
          </a:p>
          <a:p>
            <a:pPr>
              <a:buNone/>
            </a:pPr>
            <a:r>
              <a:rPr lang="en-US" dirty="0"/>
              <a:t>• American economic problems create problems in other countries</a:t>
            </a:r>
          </a:p>
          <a:p>
            <a:pPr>
              <a:buNone/>
            </a:pPr>
            <a:r>
              <a:rPr lang="en-US" dirty="0"/>
              <a:t>• World trade falls sharply</a:t>
            </a:r>
          </a:p>
          <a:p>
            <a:pPr>
              <a:buNone/>
            </a:pPr>
            <a:r>
              <a:rPr lang="en-US" b="1" dirty="0"/>
              <a:t>Effects Throughout the World</a:t>
            </a:r>
          </a:p>
          <a:p>
            <a:pPr>
              <a:buNone/>
            </a:pPr>
            <a:r>
              <a:rPr lang="en-US" dirty="0"/>
              <a:t>• Germany and Austria suffer greatly, as do Asia and Latin America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World Confronts the Crisis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Britain </a:t>
            </a:r>
            <a:r>
              <a:rPr lang="en-US" b="1" dirty="0"/>
              <a:t>Takes Steps to Improve Its Economy</a:t>
            </a:r>
          </a:p>
          <a:p>
            <a:pPr>
              <a:buNone/>
            </a:pPr>
            <a:r>
              <a:rPr lang="en-US" dirty="0"/>
              <a:t>• British voters elect coalition government, avoids political extremes</a:t>
            </a:r>
          </a:p>
          <a:p>
            <a:pPr>
              <a:buNone/>
            </a:pPr>
            <a:r>
              <a:rPr lang="en-US" dirty="0"/>
              <a:t>• Government brings about slow, steady economic recovery</a:t>
            </a:r>
          </a:p>
          <a:p>
            <a:pPr>
              <a:buNone/>
            </a:pPr>
            <a:r>
              <a:rPr lang="en-US" dirty="0"/>
              <a:t>• Preserves democracy by avoiding political extremes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Continued The World Confronts the Crisis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France </a:t>
            </a:r>
            <a:r>
              <a:rPr lang="en-US" b="1" dirty="0"/>
              <a:t>Responds to Economic Crisis</a:t>
            </a:r>
          </a:p>
          <a:p>
            <a:pPr>
              <a:buNone/>
            </a:pPr>
            <a:r>
              <a:rPr lang="en-US" dirty="0"/>
              <a:t>• France has more self-sufficient economy</a:t>
            </a:r>
          </a:p>
          <a:p>
            <a:pPr>
              <a:buNone/>
            </a:pPr>
            <a:r>
              <a:rPr lang="en-US" dirty="0"/>
              <a:t>• Preserves democracy in spite of economic troubles</a:t>
            </a:r>
          </a:p>
          <a:p>
            <a:pPr>
              <a:buNone/>
            </a:pPr>
            <a:r>
              <a:rPr lang="en-US" b="1" dirty="0"/>
              <a:t>Socialist Governments Find </a:t>
            </a:r>
            <a:r>
              <a:rPr lang="en-US" b="1" dirty="0" smtClean="0"/>
              <a:t>Solutions</a:t>
            </a:r>
            <a:endParaRPr lang="en-US" dirty="0"/>
          </a:p>
          <a:p>
            <a:pPr>
              <a:buNone/>
            </a:pPr>
            <a:r>
              <a:rPr lang="en-US" dirty="0"/>
              <a:t>• Public works programs help Scandinavian countries recover</a:t>
            </a:r>
          </a:p>
          <a:p>
            <a:pPr>
              <a:buNone/>
            </a:pPr>
            <a:r>
              <a:rPr lang="en-US" b="1" dirty="0"/>
              <a:t>Recovery in the United States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Franklin D. Roosevelt—American president during Depression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New Deal—Roosevelt’s program of government reform to improve economy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Section 3: </a:t>
            </a:r>
            <a:r>
              <a:rPr lang="fr-FR" b="1" dirty="0" err="1" smtClean="0"/>
              <a:t>Fascism</a:t>
            </a:r>
            <a:r>
              <a:rPr lang="fr-FR" b="1" dirty="0" smtClean="0"/>
              <a:t> </a:t>
            </a:r>
            <a:r>
              <a:rPr lang="fr-FR" b="1" dirty="0" err="1" smtClean="0"/>
              <a:t>Rises</a:t>
            </a:r>
            <a:r>
              <a:rPr lang="fr-FR" b="1" dirty="0" smtClean="0"/>
              <a:t> in Europe</a:t>
            </a:r>
            <a:br>
              <a:rPr lang="fr-FR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</a:t>
            </a:r>
            <a:r>
              <a:rPr lang="en-US" dirty="0"/>
              <a:t>response to political turmoil and economic crises, Italy and Germany turn </a:t>
            </a:r>
            <a:r>
              <a:rPr lang="en-US" dirty="0" smtClean="0"/>
              <a:t>to totalitarian </a:t>
            </a:r>
            <a:r>
              <a:rPr lang="en-US" dirty="0"/>
              <a:t>dictators.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Section 3: </a:t>
            </a:r>
            <a:r>
              <a:rPr lang="fr-FR" b="1" dirty="0" err="1" smtClean="0"/>
              <a:t>Fascism</a:t>
            </a:r>
            <a:r>
              <a:rPr lang="fr-FR" b="1" dirty="0" smtClean="0"/>
              <a:t> </a:t>
            </a:r>
            <a:r>
              <a:rPr lang="fr-FR" b="1" dirty="0" err="1" smtClean="0"/>
              <a:t>Rises</a:t>
            </a:r>
            <a:r>
              <a:rPr lang="fr-FR" b="1" dirty="0" smtClean="0"/>
              <a:t> in Europe</a:t>
            </a:r>
            <a:br>
              <a:rPr lang="fr-FR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Fascism’s </a:t>
            </a:r>
            <a:r>
              <a:rPr lang="en-US" b="1" dirty="0"/>
              <a:t>Rise in Italy</a:t>
            </a:r>
          </a:p>
          <a:p>
            <a:pPr>
              <a:buNone/>
            </a:pPr>
            <a:r>
              <a:rPr lang="en-US" b="1" dirty="0"/>
              <a:t>New Political Movement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Fascism is new, militant political movement</a:t>
            </a:r>
          </a:p>
          <a:p>
            <a:pPr>
              <a:buNone/>
            </a:pPr>
            <a:r>
              <a:rPr lang="en-US" dirty="0"/>
              <a:t>• Emphasizes nationalism and loyalty to authoritarian leader</a:t>
            </a:r>
          </a:p>
          <a:p>
            <a:pPr>
              <a:buNone/>
            </a:pPr>
            <a:r>
              <a:rPr lang="en-US" b="1" dirty="0"/>
              <a:t>Mussolini Takes Control</a:t>
            </a:r>
          </a:p>
          <a:p>
            <a:pPr>
              <a:buNone/>
            </a:pPr>
            <a:r>
              <a:rPr lang="en-US" dirty="0"/>
              <a:t>• Italians want a leader who will take action</a:t>
            </a:r>
          </a:p>
          <a:p>
            <a:pPr>
              <a:buNone/>
            </a:pPr>
            <a:r>
              <a:rPr lang="en-US" dirty="0"/>
              <a:t>• Fascist Party leader, </a:t>
            </a:r>
            <a:r>
              <a:rPr lang="en-US" b="1" dirty="0"/>
              <a:t>Benito Mussolini, promises to rescue Italy</a:t>
            </a:r>
          </a:p>
          <a:p>
            <a:pPr>
              <a:buNone/>
            </a:pPr>
            <a:r>
              <a:rPr lang="en-US" dirty="0"/>
              <a:t>• Italian king puts Mussolini in charge of government</a:t>
            </a:r>
          </a:p>
          <a:p>
            <a:pPr>
              <a:buNone/>
            </a:pPr>
            <a:r>
              <a:rPr lang="en-US" b="1" dirty="0"/>
              <a:t>Il Duce’s Leadership</a:t>
            </a:r>
          </a:p>
          <a:p>
            <a:pPr>
              <a:buNone/>
            </a:pPr>
            <a:r>
              <a:rPr lang="en-US" dirty="0"/>
              <a:t>• Mussolini takes firm control of politics and economy in Italy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Hitler Rises to Power in Germany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A </a:t>
            </a:r>
            <a:r>
              <a:rPr lang="en-US" b="1" dirty="0"/>
              <a:t>New Power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Adolf Hitler—obscure political figure in 1920s Germany</a:t>
            </a:r>
          </a:p>
          <a:p>
            <a:pPr>
              <a:buNone/>
            </a:pPr>
            <a:r>
              <a:rPr lang="en-US" b="1" dirty="0"/>
              <a:t>The Rise of the Nazis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Nazism—German brand of fascism</a:t>
            </a:r>
          </a:p>
          <a:p>
            <a:pPr>
              <a:buNone/>
            </a:pPr>
            <a:r>
              <a:rPr lang="en-US" dirty="0"/>
              <a:t>• Hitler becomes Nazi leader, plots to seize national power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i="1" dirty="0"/>
              <a:t>Mein </a:t>
            </a:r>
            <a:r>
              <a:rPr lang="en-US" b="1" i="1" dirty="0" err="1"/>
              <a:t>Kampf</a:t>
            </a:r>
            <a:r>
              <a:rPr lang="en-US" b="1" i="1" dirty="0"/>
              <a:t>—Hitler‘s book detailing beliefs, goals</a:t>
            </a:r>
          </a:p>
          <a:p>
            <a:pPr>
              <a:buNone/>
            </a:pPr>
            <a:r>
              <a:rPr lang="en-US" dirty="0"/>
              <a:t>• Hitler believes that Germany needs </a:t>
            </a:r>
            <a:r>
              <a:rPr lang="en-US" b="1" i="1" dirty="0"/>
              <a:t>lebensraum, or living space</a:t>
            </a:r>
          </a:p>
          <a:p>
            <a:pPr>
              <a:buNone/>
            </a:pPr>
            <a:r>
              <a:rPr lang="en-US" dirty="0"/>
              <a:t>• Germans turn to Hitler when economy collapses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Section 1: Postwar Uncertainty</a:t>
            </a:r>
          </a:p>
          <a:p>
            <a:pPr>
              <a:buNone/>
            </a:pPr>
            <a:r>
              <a:rPr lang="en-US" b="1" dirty="0"/>
              <a:t>Section 2: A Worldwide Depression</a:t>
            </a:r>
          </a:p>
          <a:p>
            <a:pPr>
              <a:buNone/>
            </a:pPr>
            <a:r>
              <a:rPr lang="fr-FR" b="1" dirty="0"/>
              <a:t>Section 3: </a:t>
            </a:r>
            <a:r>
              <a:rPr lang="fr-FR" b="1" dirty="0" err="1"/>
              <a:t>Fascism</a:t>
            </a:r>
            <a:r>
              <a:rPr lang="fr-FR" b="1" dirty="0"/>
              <a:t> </a:t>
            </a:r>
            <a:r>
              <a:rPr lang="fr-FR" b="1" dirty="0" err="1"/>
              <a:t>Rises</a:t>
            </a:r>
            <a:r>
              <a:rPr lang="fr-FR" b="1" dirty="0"/>
              <a:t> in Europe</a:t>
            </a:r>
          </a:p>
          <a:p>
            <a:pPr>
              <a:buNone/>
            </a:pPr>
            <a:r>
              <a:rPr lang="en-US" b="1" dirty="0"/>
              <a:t>Section 4: Aggressors Invade Nations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Hitler Becomes Chancellor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Hitler’s </a:t>
            </a:r>
            <a:r>
              <a:rPr lang="en-US" b="1" dirty="0"/>
              <a:t>New Power</a:t>
            </a:r>
          </a:p>
          <a:p>
            <a:pPr>
              <a:buNone/>
            </a:pPr>
            <a:r>
              <a:rPr lang="en-US" dirty="0"/>
              <a:t>• Hitler is named chancellor</a:t>
            </a:r>
          </a:p>
          <a:p>
            <a:pPr>
              <a:buNone/>
            </a:pPr>
            <a:r>
              <a:rPr lang="en-US" dirty="0"/>
              <a:t>• Turns Germany into totalitarian state</a:t>
            </a:r>
          </a:p>
          <a:p>
            <a:pPr>
              <a:buNone/>
            </a:pPr>
            <a:r>
              <a:rPr lang="en-US" dirty="0"/>
              <a:t>• Uses brutal tactics to eliminate enemies</a:t>
            </a:r>
          </a:p>
          <a:p>
            <a:pPr>
              <a:buNone/>
            </a:pPr>
            <a:r>
              <a:rPr lang="en-US" dirty="0"/>
              <a:t>• Nazis take command of economy</a:t>
            </a:r>
          </a:p>
          <a:p>
            <a:pPr>
              <a:buNone/>
            </a:pPr>
            <a:r>
              <a:rPr lang="en-US" b="1" dirty="0"/>
              <a:t>The </a:t>
            </a:r>
            <a:r>
              <a:rPr lang="en-US" b="1" dirty="0" err="1"/>
              <a:t>Führer</a:t>
            </a:r>
            <a:r>
              <a:rPr lang="en-US" b="1" dirty="0"/>
              <a:t> Is Supreme</a:t>
            </a:r>
          </a:p>
          <a:p>
            <a:pPr>
              <a:buNone/>
            </a:pPr>
            <a:r>
              <a:rPr lang="en-US" dirty="0"/>
              <a:t>• Hitler takes control over every aspect of German life</a:t>
            </a:r>
          </a:p>
          <a:p>
            <a:pPr>
              <a:buNone/>
            </a:pPr>
            <a:r>
              <a:rPr lang="en-US" b="1" dirty="0"/>
              <a:t>Hitler Makes War on the Jews</a:t>
            </a:r>
          </a:p>
          <a:p>
            <a:pPr>
              <a:buNone/>
            </a:pPr>
            <a:r>
              <a:rPr lang="en-US" dirty="0"/>
              <a:t>• Nazis deprive Jews of rights, promote violence against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Other Countries Fall to Dictators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World </a:t>
            </a:r>
            <a:r>
              <a:rPr lang="en-US" b="1" dirty="0"/>
              <a:t>Is Divided</a:t>
            </a:r>
          </a:p>
          <a:p>
            <a:pPr>
              <a:buNone/>
            </a:pPr>
            <a:r>
              <a:rPr lang="en-US" dirty="0"/>
              <a:t>• Most of eastern Europe falls to dictators</a:t>
            </a:r>
          </a:p>
          <a:p>
            <a:pPr>
              <a:buNone/>
            </a:pPr>
            <a:r>
              <a:rPr lang="en-US" dirty="0"/>
              <a:t>• Only Czechoslovakia retains democratic government</a:t>
            </a:r>
          </a:p>
          <a:p>
            <a:pPr>
              <a:buNone/>
            </a:pPr>
            <a:r>
              <a:rPr lang="en-US" dirty="0"/>
              <a:t>• World splits into two camps—democratic and totalitarian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4: Aggressors Invade Nations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</a:t>
            </a:r>
            <a:r>
              <a:rPr lang="en-US" dirty="0"/>
              <a:t>Germany, Italy, and Japan conquer other countries, the rest of the world </a:t>
            </a:r>
            <a:r>
              <a:rPr lang="en-US" dirty="0" smtClean="0"/>
              <a:t>does nothing </a:t>
            </a:r>
            <a:r>
              <a:rPr lang="en-US" dirty="0"/>
              <a:t>to stop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4: Aggressors Invade Nations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Japan </a:t>
            </a:r>
            <a:r>
              <a:rPr lang="en-US" b="1" dirty="0"/>
              <a:t>Seeks an Empire</a:t>
            </a:r>
          </a:p>
          <a:p>
            <a:pPr>
              <a:buNone/>
            </a:pPr>
            <a:r>
              <a:rPr lang="en-US" b="1" dirty="0"/>
              <a:t>Militarists Take Control of Japan</a:t>
            </a:r>
          </a:p>
          <a:p>
            <a:pPr>
              <a:buNone/>
            </a:pPr>
            <a:r>
              <a:rPr lang="en-US" dirty="0"/>
              <a:t>• Military leaders take control of country</a:t>
            </a:r>
          </a:p>
          <a:p>
            <a:pPr>
              <a:buNone/>
            </a:pPr>
            <a:r>
              <a:rPr lang="en-US" dirty="0"/>
              <a:t>• Want to solve economic problems through foreign expansion</a:t>
            </a:r>
          </a:p>
          <a:p>
            <a:pPr>
              <a:buNone/>
            </a:pPr>
            <a:r>
              <a:rPr lang="en-US" b="1" dirty="0"/>
              <a:t>Japan Invades Manchuria</a:t>
            </a:r>
          </a:p>
          <a:p>
            <a:pPr>
              <a:buNone/>
            </a:pPr>
            <a:r>
              <a:rPr lang="en-US" dirty="0"/>
              <a:t>• Japan has investments in Manchuria, Chinese province</a:t>
            </a:r>
          </a:p>
          <a:p>
            <a:pPr>
              <a:buNone/>
            </a:pPr>
            <a:r>
              <a:rPr lang="en-US" dirty="0"/>
              <a:t>• In 1931, Japanese army seizes Manchuria</a:t>
            </a:r>
          </a:p>
          <a:p>
            <a:pPr>
              <a:buNone/>
            </a:pPr>
            <a:r>
              <a:rPr lang="en-US" dirty="0"/>
              <a:t>• League of Nations protests action; Japan withdraws from </a:t>
            </a:r>
            <a:r>
              <a:rPr lang="en-US" dirty="0" smtClean="0"/>
              <a:t>League</a:t>
            </a:r>
            <a:endParaRPr lang="en-US" dirty="0"/>
          </a:p>
          <a:p>
            <a:pPr>
              <a:buNone/>
            </a:pPr>
            <a:r>
              <a:rPr lang="en-US" b="1" dirty="0"/>
              <a:t>Japan Invades China</a:t>
            </a:r>
          </a:p>
          <a:p>
            <a:pPr>
              <a:buNone/>
            </a:pPr>
            <a:r>
              <a:rPr lang="en-US" dirty="0"/>
              <a:t>• In 1937, Japan launches war on 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European Aggressors on the March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Mussolini </a:t>
            </a:r>
            <a:r>
              <a:rPr lang="en-US" b="1" dirty="0"/>
              <a:t>Attacks Ethiopia</a:t>
            </a:r>
          </a:p>
          <a:p>
            <a:pPr>
              <a:buNone/>
            </a:pPr>
            <a:r>
              <a:rPr lang="it-IT" dirty="0"/>
              <a:t>• In 1935, Mussolini attacks Ethiopia</a:t>
            </a:r>
          </a:p>
          <a:p>
            <a:pPr>
              <a:buNone/>
            </a:pPr>
            <a:r>
              <a:rPr lang="en-US" dirty="0"/>
              <a:t>• League of Nations does not stop aggression</a:t>
            </a:r>
          </a:p>
          <a:p>
            <a:pPr>
              <a:buNone/>
            </a:pPr>
            <a:r>
              <a:rPr lang="en-US" b="1" dirty="0"/>
              <a:t>Hitler Defies Versailles Treaty</a:t>
            </a:r>
          </a:p>
          <a:p>
            <a:pPr>
              <a:buNone/>
            </a:pPr>
            <a:r>
              <a:rPr lang="en-US" dirty="0"/>
              <a:t>• In 1935, Hitler begins rebuilding German army</a:t>
            </a:r>
          </a:p>
          <a:p>
            <a:pPr>
              <a:buNone/>
            </a:pPr>
            <a:r>
              <a:rPr lang="en-US" dirty="0"/>
              <a:t>• In 1936, Germany occupies Rhineland</a:t>
            </a:r>
          </a:p>
          <a:p>
            <a:pPr>
              <a:buNone/>
            </a:pPr>
            <a:r>
              <a:rPr lang="en-US" dirty="0"/>
              <a:t>• Britain urges </a:t>
            </a:r>
            <a:r>
              <a:rPr lang="en-US" b="1" dirty="0"/>
              <a:t>appeasement, a policy of giving in to aggression</a:t>
            </a:r>
          </a:p>
          <a:p>
            <a:pPr>
              <a:buNone/>
            </a:pPr>
            <a:r>
              <a:rPr lang="en-US" dirty="0"/>
              <a:t>• Germany, Italy, and Japan—the </a:t>
            </a:r>
            <a:r>
              <a:rPr lang="en-US" b="1" dirty="0"/>
              <a:t>Axis Powers—form an alliance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Continued European Aggressors on the March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Civil </a:t>
            </a:r>
            <a:r>
              <a:rPr lang="en-US" b="1" dirty="0"/>
              <a:t>War Erupts in Spain</a:t>
            </a:r>
          </a:p>
          <a:p>
            <a:pPr>
              <a:buNone/>
            </a:pPr>
            <a:r>
              <a:rPr lang="en-US" dirty="0"/>
              <a:t>• In 1931, a republic is declared in Spain</a:t>
            </a:r>
          </a:p>
          <a:p>
            <a:pPr>
              <a:buNone/>
            </a:pPr>
            <a:r>
              <a:rPr lang="it-IT" dirty="0"/>
              <a:t>• In 1936, General </a:t>
            </a:r>
            <a:r>
              <a:rPr lang="it-IT" b="1" dirty="0"/>
              <a:t>Francisco Franco leads rebellion</a:t>
            </a:r>
          </a:p>
          <a:p>
            <a:pPr>
              <a:buNone/>
            </a:pPr>
            <a:r>
              <a:rPr lang="en-US" dirty="0"/>
              <a:t>• Hitler and Mussolini help Franco and his Fascists</a:t>
            </a:r>
          </a:p>
          <a:p>
            <a:pPr>
              <a:buNone/>
            </a:pPr>
            <a:r>
              <a:rPr lang="en-US" dirty="0"/>
              <a:t>• In 1939, Franco wins Spanish Civil War</a:t>
            </a:r>
          </a:p>
          <a:p>
            <a:pPr>
              <a:buNone/>
            </a:pPr>
            <a:r>
              <a:rPr lang="en-US" dirty="0"/>
              <a:t>• Franco becomes Spain’s Fascist dictator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Democratic Nations Try to Preserve Peace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United </a:t>
            </a:r>
            <a:r>
              <a:rPr lang="en-US" b="1" dirty="0"/>
              <a:t>States Follows an Isolationist Policy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Isolationism—avoidance of political ties with other countries</a:t>
            </a:r>
          </a:p>
          <a:p>
            <a:pPr>
              <a:buNone/>
            </a:pPr>
            <a:r>
              <a:rPr lang="en-US" dirty="0"/>
              <a:t>• In 1935, Congress passes Neutrality Acts</a:t>
            </a:r>
          </a:p>
          <a:p>
            <a:pPr>
              <a:buNone/>
            </a:pPr>
            <a:r>
              <a:rPr lang="en-US" b="1" dirty="0"/>
              <a:t>The German Reich Expands</a:t>
            </a:r>
          </a:p>
          <a:p>
            <a:pPr>
              <a:buNone/>
            </a:pPr>
            <a:r>
              <a:rPr lang="en-US" dirty="0"/>
              <a:t>• Hitler plans to expand </a:t>
            </a:r>
            <a:r>
              <a:rPr lang="en-US" b="1" dirty="0"/>
              <a:t>Third Reich—German Empire</a:t>
            </a:r>
          </a:p>
          <a:p>
            <a:pPr>
              <a:buNone/>
            </a:pPr>
            <a:r>
              <a:rPr lang="de-DE" dirty="0"/>
              <a:t>• In 1938, Hitler annexes Austria</a:t>
            </a:r>
          </a:p>
          <a:p>
            <a:pPr>
              <a:buNone/>
            </a:pPr>
            <a:r>
              <a:rPr lang="en-US" dirty="0"/>
              <a:t>• Hitler demands the Sudetenland from Czechoslovakia</a:t>
            </a:r>
          </a:p>
          <a:p>
            <a:pPr>
              <a:buNone/>
            </a:pPr>
            <a:r>
              <a:rPr lang="en-US" dirty="0"/>
              <a:t>• Czechs refuse, ask France for 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Continued Democratic Nations Try to Preserve Peace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Britain </a:t>
            </a:r>
            <a:r>
              <a:rPr lang="en-US" b="1" dirty="0"/>
              <a:t>and France Again Choose Appeasement</a:t>
            </a:r>
          </a:p>
          <a:p>
            <a:pPr>
              <a:buNone/>
            </a:pPr>
            <a:r>
              <a:rPr lang="en-US" dirty="0"/>
              <a:t>• Leaders meet at </a:t>
            </a:r>
            <a:r>
              <a:rPr lang="en-US" b="1" dirty="0"/>
              <a:t>Munich Conference to settle Czech crisis</a:t>
            </a:r>
          </a:p>
          <a:p>
            <a:pPr>
              <a:buNone/>
            </a:pPr>
            <a:r>
              <a:rPr lang="en-US" dirty="0"/>
              <a:t>• Britain and France agree to let Hitler take Sudetenland</a:t>
            </a:r>
          </a:p>
          <a:p>
            <a:pPr>
              <a:buNone/>
            </a:pPr>
            <a:r>
              <a:rPr lang="en-US" dirty="0"/>
              <a:t>• But in 1939, Hitler still takes rest of Czechoslovakia</a:t>
            </a:r>
          </a:p>
          <a:p>
            <a:pPr>
              <a:buNone/>
            </a:pPr>
            <a:r>
              <a:rPr lang="en-US" dirty="0"/>
              <a:t>• Mussolini takes Albania; Hitler demands part of Poland</a:t>
            </a:r>
          </a:p>
          <a:p>
            <a:pPr>
              <a:buNone/>
            </a:pPr>
            <a:r>
              <a:rPr lang="en-US" b="1" dirty="0"/>
              <a:t>Nazis and Soviets Sign Nonaggression Pact</a:t>
            </a:r>
          </a:p>
          <a:p>
            <a:pPr>
              <a:buNone/>
            </a:pPr>
            <a:r>
              <a:rPr lang="en-US" dirty="0"/>
              <a:t>• In 1939, Stalin and Hitler pledge never to attack one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1: Postwar Uncertainty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postwar period is one of loss and uncertainty but also one of </a:t>
            </a:r>
            <a:r>
              <a:rPr lang="en-US" dirty="0" smtClean="0"/>
              <a:t>invention, creativity</a:t>
            </a:r>
            <a:r>
              <a:rPr lang="en-US" dirty="0"/>
              <a:t>, and new ideas.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1: Postwar Uncertainty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A </a:t>
            </a:r>
            <a:r>
              <a:rPr lang="en-US" b="1" dirty="0"/>
              <a:t>New Revolution in Science</a:t>
            </a:r>
          </a:p>
          <a:p>
            <a:pPr>
              <a:buNone/>
            </a:pPr>
            <a:r>
              <a:rPr lang="en-US" b="1" dirty="0"/>
              <a:t>Impact of Einstein’s Theory of Relativity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Albert Einstein—offered radically new ideas in field of physics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Theory of relativity—idea that space and time are not constant</a:t>
            </a:r>
          </a:p>
          <a:p>
            <a:pPr>
              <a:buNone/>
            </a:pPr>
            <a:r>
              <a:rPr lang="en-US" dirty="0"/>
              <a:t>• New ideas make world seem more uncertain than before</a:t>
            </a:r>
          </a:p>
          <a:p>
            <a:pPr>
              <a:buNone/>
            </a:pPr>
            <a:r>
              <a:rPr lang="en-US" b="1" dirty="0"/>
              <a:t>Influence of Freudian Psychology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Sigmund Freud—Austrian doctor with new ideas about the mind</a:t>
            </a:r>
          </a:p>
          <a:p>
            <a:pPr>
              <a:buNone/>
            </a:pPr>
            <a:r>
              <a:rPr lang="en-US" dirty="0"/>
              <a:t>• Claims that human behavior is not based on reason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Literature in the 1920s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Impact </a:t>
            </a:r>
            <a:r>
              <a:rPr lang="en-US" b="1" dirty="0"/>
              <a:t>of the War</a:t>
            </a:r>
          </a:p>
          <a:p>
            <a:pPr>
              <a:buNone/>
            </a:pPr>
            <a:r>
              <a:rPr lang="en-US" dirty="0"/>
              <a:t>• Suffering caused by World War I leads many to doubt old beliefs</a:t>
            </a:r>
          </a:p>
          <a:p>
            <a:pPr>
              <a:buNone/>
            </a:pPr>
            <a:r>
              <a:rPr lang="en-US" b="1" dirty="0"/>
              <a:t>Writers Reflect Society’s Concerns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Novels of Kafka reflect uneasiness of postwar years</a:t>
            </a:r>
          </a:p>
          <a:p>
            <a:pPr>
              <a:buNone/>
            </a:pPr>
            <a:r>
              <a:rPr lang="en-US" dirty="0"/>
              <a:t>• Novels of Joyce reflect Freud’s ideas about the mind</a:t>
            </a:r>
          </a:p>
          <a:p>
            <a:pPr>
              <a:buNone/>
            </a:pPr>
            <a:r>
              <a:rPr lang="en-US" b="1" dirty="0"/>
              <a:t>Thinkers React to Uncertainties</a:t>
            </a:r>
          </a:p>
          <a:p>
            <a:pPr>
              <a:buNone/>
            </a:pPr>
            <a:r>
              <a:rPr lang="en-US" dirty="0"/>
              <a:t>• Philosophy of </a:t>
            </a:r>
            <a:r>
              <a:rPr lang="en-US" b="1" dirty="0"/>
              <a:t>existentialism—no universal meaning to life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Friedrich Nietzsche urges return to ancient heroic 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Revolution in the Arts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Artists </a:t>
            </a:r>
            <a:r>
              <a:rPr lang="en-US" b="1" dirty="0"/>
              <a:t>Rebel Against Tradition</a:t>
            </a:r>
          </a:p>
          <a:p>
            <a:pPr>
              <a:buNone/>
            </a:pPr>
            <a:r>
              <a:rPr lang="en-US" dirty="0"/>
              <a:t>• Artists want to depict inner world of mind</a:t>
            </a:r>
          </a:p>
          <a:p>
            <a:pPr>
              <a:buNone/>
            </a:pPr>
            <a:r>
              <a:rPr lang="en-US" dirty="0"/>
              <a:t>• Cubism transforms natural shapes into geometric forms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Surrealism—art movement that links dreams with real life</a:t>
            </a:r>
          </a:p>
          <a:p>
            <a:pPr>
              <a:buNone/>
            </a:pPr>
            <a:r>
              <a:rPr lang="en-US" b="1" dirty="0"/>
              <a:t>Composers Try New Styles</a:t>
            </a:r>
          </a:p>
          <a:p>
            <a:pPr>
              <a:buNone/>
            </a:pPr>
            <a:r>
              <a:rPr lang="en-US" dirty="0"/>
              <a:t>• Composers move away from traditional styles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Jazz—musical style that captures age’s new freedom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Society Challenges Convention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Women’s </a:t>
            </a:r>
            <a:r>
              <a:rPr lang="en-US" b="1" dirty="0"/>
              <a:t>Roles Change</a:t>
            </a:r>
          </a:p>
          <a:p>
            <a:pPr>
              <a:buNone/>
            </a:pPr>
            <a:r>
              <a:rPr lang="en-US" dirty="0"/>
              <a:t>• Women take on new roles during World </a:t>
            </a:r>
            <a:r>
              <a:rPr lang="en-US" dirty="0" smtClean="0"/>
              <a:t>War I</a:t>
            </a:r>
            <a:endParaRPr lang="en-US" dirty="0"/>
          </a:p>
          <a:p>
            <a:pPr>
              <a:buNone/>
            </a:pPr>
            <a:r>
              <a:rPr lang="en-US" dirty="0"/>
              <a:t>• This work helps many win the right to vote</a:t>
            </a:r>
          </a:p>
          <a:p>
            <a:pPr>
              <a:buNone/>
            </a:pPr>
            <a:r>
              <a:rPr lang="en-US" dirty="0"/>
              <a:t>• In 1920s, women adopt freer clothing, hairstyles</a:t>
            </a:r>
          </a:p>
          <a:p>
            <a:pPr>
              <a:buNone/>
            </a:pPr>
            <a:r>
              <a:rPr lang="en-US" dirty="0"/>
              <a:t>• Some women seek new careers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Technological Advances Improve Life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The </a:t>
            </a:r>
            <a:r>
              <a:rPr lang="en-US" b="1" dirty="0"/>
              <a:t>Automobile Alters Society</a:t>
            </a:r>
          </a:p>
          <a:p>
            <a:pPr>
              <a:buNone/>
            </a:pPr>
            <a:r>
              <a:rPr lang="en-US" dirty="0"/>
              <a:t>• Cars improve after the war</a:t>
            </a:r>
          </a:p>
          <a:p>
            <a:pPr>
              <a:buNone/>
            </a:pPr>
            <a:r>
              <a:rPr lang="en-US" dirty="0"/>
              <a:t>• Cars become less expensive</a:t>
            </a:r>
          </a:p>
          <a:p>
            <a:pPr>
              <a:buNone/>
            </a:pPr>
            <a:r>
              <a:rPr lang="en-US" dirty="0"/>
              <a:t>• Increased auto use changes people’s lives</a:t>
            </a:r>
          </a:p>
          <a:p>
            <a:pPr>
              <a:buNone/>
            </a:pPr>
            <a:r>
              <a:rPr lang="en-US" b="1" dirty="0"/>
              <a:t>Airplanes Transform Travel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Charles Lindbergh is first to fly alone across Atlantic</a:t>
            </a:r>
          </a:p>
          <a:p>
            <a:pPr>
              <a:buNone/>
            </a:pPr>
            <a:r>
              <a:rPr lang="en-US" b="1" dirty="0"/>
              <a:t>Radio and Movies Dominate Popular Entertainment</a:t>
            </a:r>
          </a:p>
          <a:p>
            <a:pPr>
              <a:buNone/>
            </a:pPr>
            <a:r>
              <a:rPr lang="en-US" dirty="0"/>
              <a:t>• In 1920s, commercial radio stations spread across U.S.</a:t>
            </a:r>
          </a:p>
          <a:p>
            <a:pPr>
              <a:buNone/>
            </a:pPr>
            <a:r>
              <a:rPr lang="en-US" dirty="0"/>
              <a:t>• Motion pictures become major industry, art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2: A Worldwide Depression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An </a:t>
            </a:r>
            <a:r>
              <a:rPr lang="en-US" dirty="0"/>
              <a:t>economic depression in the United States spreads throughout the world </a:t>
            </a:r>
            <a:r>
              <a:rPr lang="en-US" dirty="0" smtClean="0"/>
              <a:t>and lasts </a:t>
            </a:r>
            <a:r>
              <a:rPr lang="en-US" dirty="0"/>
              <a:t>for a decade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1397</Words>
  <Application>Microsoft Office PowerPoint</Application>
  <PresentationFormat>On-screen Show (4:3)</PresentationFormat>
  <Paragraphs>218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Chapter 31 Years of Crisis, 1919–1939 </vt:lpstr>
      <vt:lpstr>Slide 2</vt:lpstr>
      <vt:lpstr>Section 1: Postwar Uncertainty </vt:lpstr>
      <vt:lpstr>Section 1: Postwar Uncertainty </vt:lpstr>
      <vt:lpstr>Literature in the 1920s </vt:lpstr>
      <vt:lpstr>Revolution in the Arts </vt:lpstr>
      <vt:lpstr>Society Challenges Convention </vt:lpstr>
      <vt:lpstr>Technological Advances Improve Life </vt:lpstr>
      <vt:lpstr>Section 2: A Worldwide Depression </vt:lpstr>
      <vt:lpstr>Section 2: A Worldwide Depression </vt:lpstr>
      <vt:lpstr>The Weimar Republic </vt:lpstr>
      <vt:lpstr>Financial Collapse </vt:lpstr>
      <vt:lpstr>Continued Financial Collapse </vt:lpstr>
      <vt:lpstr>The Great Depression </vt:lpstr>
      <vt:lpstr>The World Confronts the Crisis </vt:lpstr>
      <vt:lpstr>Continued The World Confronts the Crisis </vt:lpstr>
      <vt:lpstr>Section 3: Fascism Rises in Europe </vt:lpstr>
      <vt:lpstr>Section 3: Fascism Rises in Europe </vt:lpstr>
      <vt:lpstr>Hitler Rises to Power in Germany </vt:lpstr>
      <vt:lpstr>Hitler Becomes Chancellor </vt:lpstr>
      <vt:lpstr>Other Countries Fall to Dictators </vt:lpstr>
      <vt:lpstr>Section 4: Aggressors Invade Nations </vt:lpstr>
      <vt:lpstr>Section 4: Aggressors Invade Nations </vt:lpstr>
      <vt:lpstr>European Aggressors on the March </vt:lpstr>
      <vt:lpstr>Continued European Aggressors on the March </vt:lpstr>
      <vt:lpstr>Democratic Nations Try to Preserve Peace </vt:lpstr>
      <vt:lpstr>Continued Democratic Nations Try to Preserve Peace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31 Years of Crisis, 1919–1939 </dc:title>
  <dc:creator>Kolton</dc:creator>
  <cp:lastModifiedBy>Kolton</cp:lastModifiedBy>
  <cp:revision>2</cp:revision>
  <dcterms:created xsi:type="dcterms:W3CDTF">2013-04-23T15:31:17Z</dcterms:created>
  <dcterms:modified xsi:type="dcterms:W3CDTF">2013-04-23T16:44:33Z</dcterms:modified>
</cp:coreProperties>
</file>