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7486-E2B7-4629-8DA2-772B0662C37E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5418-9724-45DE-A914-ED9DE811D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7486-E2B7-4629-8DA2-772B0662C37E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5418-9724-45DE-A914-ED9DE811D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7486-E2B7-4629-8DA2-772B0662C37E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5418-9724-45DE-A914-ED9DE811D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7486-E2B7-4629-8DA2-772B0662C37E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5418-9724-45DE-A914-ED9DE811D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7486-E2B7-4629-8DA2-772B0662C37E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5418-9724-45DE-A914-ED9DE811D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7486-E2B7-4629-8DA2-772B0662C37E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5418-9724-45DE-A914-ED9DE811D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7486-E2B7-4629-8DA2-772B0662C37E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5418-9724-45DE-A914-ED9DE811D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7486-E2B7-4629-8DA2-772B0662C37E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5418-9724-45DE-A914-ED9DE811D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7486-E2B7-4629-8DA2-772B0662C37E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5418-9724-45DE-A914-ED9DE811D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7486-E2B7-4629-8DA2-772B0662C37E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5418-9724-45DE-A914-ED9DE811D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7486-E2B7-4629-8DA2-772B0662C37E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5418-9724-45DE-A914-ED9DE811D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7000"/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67486-E2B7-4629-8DA2-772B0662C37E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F5418-9724-45DE-A914-ED9DE811D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Physical Geography of Latin America: From the Andes to the Amazon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From </a:t>
            </a:r>
            <a:r>
              <a:rPr lang="en-US" dirty="0"/>
              <a:t>rain forests and mountain ranges, to deserts and savannas, Latin America</a:t>
            </a:r>
          </a:p>
          <a:p>
            <a:r>
              <a:rPr lang="en-US" dirty="0"/>
              <a:t>is rich with varied beauty, resources, and plant and animal life.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Major Islands of the Caribbean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Columbus </a:t>
            </a:r>
            <a:r>
              <a:rPr lang="en-US" b="1" dirty="0"/>
              <a:t>and the West Indies</a:t>
            </a:r>
          </a:p>
          <a:p>
            <a:pPr>
              <a:buNone/>
            </a:pPr>
            <a:r>
              <a:rPr lang="en-US" dirty="0"/>
              <a:t>• West Indies: Bahamas, Greater Antilles, Lesser Antilles</a:t>
            </a:r>
          </a:p>
          <a:p>
            <a:pPr>
              <a:buNone/>
            </a:pPr>
            <a:r>
              <a:rPr lang="en-US" dirty="0"/>
              <a:t>- site of Columbus’ landing; later Spanish base for mainland conquest</a:t>
            </a:r>
          </a:p>
          <a:p>
            <a:pPr>
              <a:buNone/>
            </a:pPr>
            <a:r>
              <a:rPr lang="en-US" b="1" dirty="0"/>
              <a:t>Bahamas</a:t>
            </a:r>
          </a:p>
          <a:p>
            <a:pPr>
              <a:buNone/>
            </a:pPr>
            <a:r>
              <a:rPr lang="en-US" dirty="0"/>
              <a:t>• Hundreds of islands off southern Florida, north of Cuba</a:t>
            </a:r>
          </a:p>
          <a:p>
            <a:pPr>
              <a:buNone/>
            </a:pPr>
            <a:r>
              <a:rPr lang="en-US" dirty="0"/>
              <a:t>- Nassau is largest city and capital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Major Islands of the Caribbean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The Greater Antilles</a:t>
            </a:r>
          </a:p>
          <a:p>
            <a:pPr>
              <a:buNone/>
            </a:pPr>
            <a:r>
              <a:rPr lang="es-ES" dirty="0" smtClean="0"/>
              <a:t>• </a:t>
            </a:r>
            <a:r>
              <a:rPr lang="es-ES" dirty="0" err="1" smtClean="0"/>
              <a:t>Larger</a:t>
            </a:r>
            <a:r>
              <a:rPr lang="es-ES" dirty="0" smtClean="0"/>
              <a:t> </a:t>
            </a:r>
            <a:r>
              <a:rPr lang="es-ES" dirty="0" err="1" smtClean="0"/>
              <a:t>islands</a:t>
            </a:r>
            <a:r>
              <a:rPr lang="es-ES" dirty="0" smtClean="0"/>
              <a:t> in </a:t>
            </a:r>
            <a:r>
              <a:rPr lang="es-ES" dirty="0" err="1" smtClean="0"/>
              <a:t>Caribbean</a:t>
            </a:r>
            <a:r>
              <a:rPr lang="es-ES" dirty="0" smtClean="0"/>
              <a:t>: Cuba, Jamaica, </a:t>
            </a:r>
            <a:r>
              <a:rPr lang="es-ES" dirty="0" err="1" smtClean="0"/>
              <a:t>Hispaniola</a:t>
            </a:r>
            <a:r>
              <a:rPr lang="es-ES" dirty="0" smtClean="0"/>
              <a:t>, Puerto Rico</a:t>
            </a:r>
          </a:p>
          <a:p>
            <a:pPr>
              <a:buNone/>
            </a:pPr>
            <a:r>
              <a:rPr lang="en-US" dirty="0" smtClean="0"/>
              <a:t>- Hispaniola divided between Haiti, Dominican Republic</a:t>
            </a:r>
          </a:p>
          <a:p>
            <a:pPr>
              <a:buNone/>
            </a:pPr>
            <a:r>
              <a:rPr lang="en-US" b="1" dirty="0" smtClean="0"/>
              <a:t>The Lesser Antilles</a:t>
            </a:r>
          </a:p>
          <a:p>
            <a:pPr>
              <a:buNone/>
            </a:pPr>
            <a:r>
              <a:rPr lang="en-US" dirty="0" smtClean="0"/>
              <a:t>• Smaller islands southeast of Puerto Rico</a:t>
            </a:r>
          </a:p>
          <a:p>
            <a:pPr>
              <a:buNone/>
            </a:pPr>
            <a:r>
              <a:rPr lang="en-US" dirty="0" smtClean="0"/>
              <a:t>- Windward Islands face winds that blow across them</a:t>
            </a:r>
          </a:p>
          <a:p>
            <a:pPr>
              <a:buNone/>
            </a:pPr>
            <a:r>
              <a:rPr lang="en-US" dirty="0" smtClean="0"/>
              <a:t>- Leeward Islands are sheltered from prevailing </a:t>
            </a:r>
            <a:r>
              <a:rPr lang="en-US" dirty="0" err="1" smtClean="0"/>
              <a:t>northeasterlies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Resources of Latin America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A Treasure House</a:t>
            </a:r>
          </a:p>
          <a:p>
            <a:pPr>
              <a:buNone/>
            </a:pPr>
            <a:r>
              <a:rPr lang="en-US" dirty="0" smtClean="0"/>
              <a:t>• Region is rich with minerals, energy resources, agriculture, forests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Mineral Resources</a:t>
            </a:r>
          </a:p>
          <a:p>
            <a:pPr>
              <a:buNone/>
            </a:pPr>
            <a:r>
              <a:rPr lang="en-US" dirty="0" smtClean="0"/>
              <a:t>• Gold, silver, iron, copper, bauxite (aluminum ore), lead, nickel</a:t>
            </a:r>
          </a:p>
          <a:p>
            <a:pPr>
              <a:buNone/>
            </a:pPr>
            <a:r>
              <a:rPr lang="en-US" dirty="0" smtClean="0"/>
              <a:t>- also precious gems, tin, titanium, tungsten</a:t>
            </a:r>
          </a:p>
          <a:p>
            <a:pPr>
              <a:buNone/>
            </a:pPr>
            <a:r>
              <a:rPr lang="en-US" dirty="0" smtClean="0"/>
              <a:t>• South America is a world leader in mining, exporting raw materials</a:t>
            </a:r>
          </a:p>
          <a:p>
            <a:pPr>
              <a:buNone/>
            </a:pPr>
            <a:r>
              <a:rPr lang="en-US" dirty="0" smtClean="0"/>
              <a:t>- Example: Jamaica used to be plantation economy (bananas, sugar)</a:t>
            </a:r>
          </a:p>
          <a:p>
            <a:pPr>
              <a:buNone/>
            </a:pPr>
            <a:r>
              <a:rPr lang="en-US" dirty="0" smtClean="0"/>
              <a:t>- began bauxite mining to reduce dependency on agriculture, tourism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Resources of Latin America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Energy Resources</a:t>
            </a:r>
          </a:p>
          <a:p>
            <a:pPr>
              <a:buNone/>
            </a:pPr>
            <a:r>
              <a:rPr lang="en-US" dirty="0" smtClean="0"/>
              <a:t>• Oil, coal, natural gas, uranium, hydroelectric power are plentiful</a:t>
            </a:r>
          </a:p>
          <a:p>
            <a:pPr>
              <a:buNone/>
            </a:pPr>
            <a:r>
              <a:rPr lang="en-US" dirty="0" smtClean="0"/>
              <a:t>- Brazil rich in hydroelectric power (from rivers, waterfalls), oil, gas</a:t>
            </a:r>
          </a:p>
          <a:p>
            <a:pPr>
              <a:buNone/>
            </a:pPr>
            <a:r>
              <a:rPr lang="en-US" dirty="0" smtClean="0"/>
              <a:t>- Trinidad has natural gas; major exporter of methanol, ammonia</a:t>
            </a:r>
          </a:p>
          <a:p>
            <a:pPr>
              <a:buNone/>
            </a:pPr>
            <a:r>
              <a:rPr lang="en-US" dirty="0" smtClean="0"/>
              <a:t>- Venezuela, Mexico have major oil deposits, export oil to world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Section 2: Climate and Vegetation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• Latin America has a variety of climates, from the cold peaks of the Andes </a:t>
            </a:r>
            <a:r>
              <a:rPr lang="en-US" dirty="0" smtClean="0"/>
              <a:t>to the </a:t>
            </a:r>
            <a:r>
              <a:rPr lang="en-US" dirty="0" smtClean="0"/>
              <a:t>Amazon rain forest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 The vegetation of Latin America ranges from grasslands to the </a:t>
            </a:r>
            <a:r>
              <a:rPr lang="en-US" dirty="0" smtClean="0"/>
              <a:t>largest rainforest </a:t>
            </a:r>
            <a:r>
              <a:rPr lang="en-US" dirty="0" smtClean="0"/>
              <a:t>in the world.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Section 2: Climate and Vegetation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A Varied Climate and Vegetation</a:t>
            </a:r>
          </a:p>
          <a:p>
            <a:pPr>
              <a:buNone/>
            </a:pPr>
            <a:r>
              <a:rPr lang="en-US" b="1" dirty="0" smtClean="0"/>
              <a:t>Reasons for the Variety</a:t>
            </a:r>
          </a:p>
          <a:p>
            <a:pPr>
              <a:buNone/>
            </a:pPr>
            <a:r>
              <a:rPr lang="en-US" dirty="0" smtClean="0"/>
              <a:t>• Latin America’s broad range of climate, vegetation due to 3 factors:</a:t>
            </a:r>
          </a:p>
          <a:p>
            <a:pPr>
              <a:buNone/>
            </a:pPr>
            <a:r>
              <a:rPr lang="en-US" dirty="0" smtClean="0"/>
              <a:t>- it spans great distances on either side of the equator</a:t>
            </a:r>
          </a:p>
          <a:p>
            <a:pPr>
              <a:buNone/>
            </a:pPr>
            <a:r>
              <a:rPr lang="en-US" dirty="0" smtClean="0"/>
              <a:t>- it has big changes in elevation due to the mountains</a:t>
            </a:r>
          </a:p>
          <a:p>
            <a:pPr>
              <a:buNone/>
            </a:pPr>
            <a:r>
              <a:rPr lang="en-US" dirty="0" smtClean="0"/>
              <a:t>- its climate’s affected by both warm </a:t>
            </a:r>
            <a:r>
              <a:rPr lang="en-US" dirty="0" smtClean="0"/>
              <a:t>Atlantic currents and </a:t>
            </a:r>
            <a:r>
              <a:rPr lang="en-US" dirty="0" smtClean="0"/>
              <a:t>cold Pacific currents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Tropical Climate Zones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Tropical Wet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dirty="0" smtClean="0"/>
              <a:t>Rain forests—dense forests with different species of trees</a:t>
            </a:r>
          </a:p>
          <a:p>
            <a:pPr>
              <a:buNone/>
            </a:pPr>
            <a:r>
              <a:rPr lang="en-US" dirty="0" smtClean="0"/>
              <a:t>- hot and rainy all year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/>
              <a:t>This climate forms an unique </a:t>
            </a:r>
            <a:r>
              <a:rPr lang="en-US" dirty="0" smtClean="0"/>
              <a:t>ecosystem—community of plants, animals living in balance</a:t>
            </a:r>
          </a:p>
          <a:p>
            <a:pPr>
              <a:buNone/>
            </a:pPr>
            <a:r>
              <a:rPr lang="en-US" dirty="0" smtClean="0"/>
              <a:t>• Largest is Brazil’s Amazon rain forest with 2 million square miles</a:t>
            </a:r>
          </a:p>
          <a:p>
            <a:pPr>
              <a:buNone/>
            </a:pPr>
            <a:r>
              <a:rPr lang="en-US" dirty="0" smtClean="0"/>
              <a:t>- 2,500 types of Amazon trees</a:t>
            </a:r>
          </a:p>
          <a:p>
            <a:pPr>
              <a:buNone/>
            </a:pPr>
            <a:r>
              <a:rPr lang="pt-BR" dirty="0" smtClean="0"/>
              <a:t>- animals include anaconda, jaguar, piranha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Continued Tropical Climate Zones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Tropical Wet and Dry</a:t>
            </a:r>
          </a:p>
          <a:p>
            <a:pPr>
              <a:buNone/>
            </a:pPr>
            <a:r>
              <a:rPr lang="it-IT" dirty="0" smtClean="0"/>
              <a:t>• Savannas found </a:t>
            </a:r>
            <a:r>
              <a:rPr lang="it-IT" dirty="0" smtClean="0"/>
              <a:t>in South America: </a:t>
            </a:r>
            <a:r>
              <a:rPr lang="it-IT" dirty="0" smtClean="0"/>
              <a:t>Brazil, Colombia, Argentina</a:t>
            </a:r>
          </a:p>
          <a:p>
            <a:pPr>
              <a:buNone/>
            </a:pPr>
            <a:r>
              <a:rPr lang="en-US" dirty="0" smtClean="0"/>
              <a:t>- hot with seasonal rain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Dry Climate Zones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Semiarid</a:t>
            </a:r>
          </a:p>
          <a:p>
            <a:pPr>
              <a:buNone/>
            </a:pPr>
            <a:r>
              <a:rPr lang="en-US" dirty="0" smtClean="0"/>
              <a:t>• Dry climate with some rain</a:t>
            </a:r>
          </a:p>
          <a:p>
            <a:pPr>
              <a:buNone/>
            </a:pPr>
            <a:r>
              <a:rPr lang="en-US" dirty="0" smtClean="0"/>
              <a:t>- home to vast, grass-covered plains or desert shrubs</a:t>
            </a:r>
          </a:p>
          <a:p>
            <a:pPr>
              <a:buNone/>
            </a:pPr>
            <a:r>
              <a:rPr lang="en-US" dirty="0" smtClean="0"/>
              <a:t>- found in Mexico, Brazil, Uruguay, Argentina</a:t>
            </a:r>
          </a:p>
          <a:p>
            <a:pPr>
              <a:buNone/>
            </a:pPr>
            <a:r>
              <a:rPr lang="en-US" b="1" dirty="0" smtClean="0"/>
              <a:t>Desert</a:t>
            </a:r>
          </a:p>
          <a:p>
            <a:pPr>
              <a:buNone/>
            </a:pPr>
            <a:r>
              <a:rPr lang="en-US" dirty="0" smtClean="0"/>
              <a:t>• Found in north Mexico, coast of Peru, north Chile’s Atacama Desert</a:t>
            </a:r>
          </a:p>
          <a:p>
            <a:pPr>
              <a:buNone/>
            </a:pPr>
            <a:r>
              <a:rPr lang="en-US" dirty="0" smtClean="0"/>
              <a:t>- parts of Argentina’s southern Patagonia are desert</a:t>
            </a:r>
          </a:p>
          <a:p>
            <a:pPr>
              <a:buNone/>
            </a:pPr>
            <a:r>
              <a:rPr lang="en-US" dirty="0" smtClean="0"/>
              <a:t>• Vegetation is mostly shrubs growing in gravel or sand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Mid-Latitude Climate Zones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Humid Subtropical</a:t>
            </a:r>
          </a:p>
          <a:p>
            <a:pPr>
              <a:buNone/>
            </a:pPr>
            <a:r>
              <a:rPr lang="en-US" dirty="0" smtClean="0"/>
              <a:t>• Rainy winters and hot, humid summers; varied vegetation</a:t>
            </a:r>
          </a:p>
          <a:p>
            <a:pPr>
              <a:buNone/>
            </a:pPr>
            <a:r>
              <a:rPr lang="en-US" dirty="0" smtClean="0"/>
              <a:t>- parts of Paraguay, Uruguay, south Brazil and Bolivia, north Argentina</a:t>
            </a:r>
          </a:p>
          <a:p>
            <a:pPr>
              <a:buNone/>
            </a:pPr>
            <a:r>
              <a:rPr lang="en-US" b="1" dirty="0" smtClean="0"/>
              <a:t>Mediterranean</a:t>
            </a:r>
          </a:p>
          <a:p>
            <a:pPr>
              <a:buNone/>
            </a:pPr>
            <a:r>
              <a:rPr lang="en-US" dirty="0" smtClean="0"/>
              <a:t>• Hot, dry summers and cool, moist winters</a:t>
            </a:r>
          </a:p>
          <a:p>
            <a:pPr>
              <a:buNone/>
            </a:pPr>
            <a:r>
              <a:rPr lang="en-US" dirty="0" smtClean="0"/>
              <a:t>- vegetation is chaparral (drought-resistant trees)</a:t>
            </a:r>
          </a:p>
          <a:p>
            <a:pPr>
              <a:buNone/>
            </a:pPr>
            <a:r>
              <a:rPr lang="en-US" dirty="0" smtClean="0"/>
              <a:t>- this is the climate of part of Chile along the west coast</a:t>
            </a:r>
          </a:p>
          <a:p>
            <a:pPr>
              <a:buNone/>
            </a:pPr>
            <a:r>
              <a:rPr lang="en-US" dirty="0" smtClean="0"/>
              <a:t>- climate similar to that of California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Section 1: Landforms and Resources</a:t>
            </a:r>
          </a:p>
          <a:p>
            <a:r>
              <a:rPr lang="en-US" b="1" dirty="0"/>
              <a:t>Section 2: Climate and Vegetation</a:t>
            </a:r>
          </a:p>
          <a:p>
            <a:r>
              <a:rPr lang="en-US" b="1" dirty="0"/>
              <a:t>Section 3: Human-Environment Interaction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Mid-Latitude Climate Zones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Marine West Coast</a:t>
            </a:r>
          </a:p>
          <a:p>
            <a:pPr>
              <a:buNone/>
            </a:pPr>
            <a:r>
              <a:rPr lang="en-US" dirty="0" smtClean="0"/>
              <a:t>• Cool, rainy winters and mild, rainy summers; forest vegetation</a:t>
            </a:r>
          </a:p>
          <a:p>
            <a:pPr>
              <a:buNone/>
            </a:pPr>
            <a:r>
              <a:rPr lang="en-US" dirty="0" smtClean="0"/>
              <a:t>- occurs in southern Chile and Argentina</a:t>
            </a:r>
          </a:p>
          <a:p>
            <a:pPr>
              <a:buNone/>
            </a:pPr>
            <a:r>
              <a:rPr lang="en-US" dirty="0" smtClean="0"/>
              <a:t>- similar to the climate of Oregon or Washington</a:t>
            </a:r>
          </a:p>
          <a:p>
            <a:pPr>
              <a:buNone/>
            </a:pPr>
            <a:r>
              <a:rPr lang="en-US" b="1" dirty="0" smtClean="0"/>
              <a:t>Highlands</a:t>
            </a:r>
          </a:p>
          <a:p>
            <a:pPr>
              <a:buNone/>
            </a:pPr>
            <a:r>
              <a:rPr lang="en-US" dirty="0" smtClean="0"/>
              <a:t>• Varies from moderate to cold due to elevation, wind, sun, landscape</a:t>
            </a:r>
          </a:p>
          <a:p>
            <a:pPr>
              <a:buNone/>
            </a:pPr>
            <a:r>
              <a:rPr lang="en-US" dirty="0" smtClean="0"/>
              <a:t>- found in mountains of Mexico and South America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3: Human-Environment Interaction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The people of Latin America have altered the land through agriculture </a:t>
            </a:r>
            <a:r>
              <a:rPr lang="en-US" dirty="0" smtClean="0"/>
              <a:t>and urbanization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• Tourism is having a growing impact on the environment of Latin America.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3: Human-Environment Interaction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Agriculture Reshapes the Environment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Slash-and-Burn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One way </a:t>
            </a:r>
            <a:r>
              <a:rPr lang="en-US" dirty="0" err="1" smtClean="0"/>
              <a:t>ag</a:t>
            </a:r>
            <a:r>
              <a:rPr lang="en-US" dirty="0" smtClean="0"/>
              <a:t> has affected the environment is: </a:t>
            </a:r>
            <a:r>
              <a:rPr lang="en-US" b="1" dirty="0" smtClean="0"/>
              <a:t>Slash-and-burn— </a:t>
            </a:r>
            <a:r>
              <a:rPr lang="en-US" dirty="0" smtClean="0"/>
              <a:t>cut </a:t>
            </a:r>
            <a:r>
              <a:rPr lang="en-US" dirty="0" smtClean="0"/>
              <a:t>trees, brush, grass; burn debris to clear fields</a:t>
            </a:r>
          </a:p>
          <a:p>
            <a:pPr>
              <a:buNone/>
            </a:pPr>
            <a:r>
              <a:rPr lang="en-US" dirty="0" smtClean="0"/>
              <a:t>- used by native peoples and today by poor farmers in Amazon basin</a:t>
            </a:r>
          </a:p>
          <a:p>
            <a:pPr>
              <a:buNone/>
            </a:pPr>
            <a:r>
              <a:rPr lang="en-US" dirty="0" smtClean="0"/>
              <a:t>- they move to new area when soil is exhausted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/>
              <a:t>This is one </a:t>
            </a:r>
            <a:r>
              <a:rPr lang="en-US" dirty="0" smtClean="0"/>
              <a:t>reason for shrinking rain forests</a:t>
            </a:r>
          </a:p>
          <a:p>
            <a:pPr>
              <a:buNone/>
            </a:pPr>
            <a:r>
              <a:rPr lang="en-US" b="1" dirty="0" smtClean="0"/>
              <a:t>Terraced Farming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dirty="0" smtClean="0"/>
              <a:t>Terraced farming—</a:t>
            </a:r>
            <a:r>
              <a:rPr lang="en-US" dirty="0" smtClean="0"/>
              <a:t>step-like farm fields cut into mountains, hillsides</a:t>
            </a:r>
          </a:p>
          <a:p>
            <a:pPr>
              <a:buNone/>
            </a:pPr>
            <a:r>
              <a:rPr lang="en-US" dirty="0" smtClean="0"/>
              <a:t>- lets crops grow on steep land, cuts down on soil erosion</a:t>
            </a:r>
          </a:p>
          <a:p>
            <a:pPr>
              <a:buNone/>
            </a:pPr>
            <a:r>
              <a:rPr lang="en-US" dirty="0" smtClean="0"/>
              <a:t>- used by Incas in Peru, Aztecs in Mexico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Urbanization: The Move to the Cities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From Country to City</a:t>
            </a:r>
          </a:p>
          <a:p>
            <a:pPr>
              <a:buNone/>
            </a:pPr>
            <a:r>
              <a:rPr lang="en-US" dirty="0" smtClean="0"/>
              <a:t>• Highly urbanized countries: Argentina, Chile, Uruguay, </a:t>
            </a:r>
            <a:r>
              <a:rPr lang="en-US" dirty="0" smtClean="0"/>
              <a:t>Brazil. 85% of people live in cities here.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Subsistence farming barely supports people and their families</a:t>
            </a:r>
          </a:p>
          <a:p>
            <a:pPr>
              <a:buNone/>
            </a:pPr>
            <a:r>
              <a:rPr lang="en-US" dirty="0" smtClean="0"/>
              <a:t>- they move to cities to improve their </a:t>
            </a:r>
            <a:r>
              <a:rPr lang="en-US" dirty="0" smtClean="0"/>
              <a:t>lives. There are Push/Pull Factors for such a large city population.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dirty="0" smtClean="0"/>
              <a:t>Push factors</a:t>
            </a:r>
            <a:r>
              <a:rPr lang="en-US" dirty="0" smtClean="0"/>
              <a:t>—factors that “push” people to leave rural areas</a:t>
            </a:r>
          </a:p>
          <a:p>
            <a:pPr>
              <a:buNone/>
            </a:pPr>
            <a:r>
              <a:rPr lang="en-US" dirty="0" smtClean="0"/>
              <a:t>- poor medical care, poor education, bad jobs, only rich few own land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dirty="0" smtClean="0"/>
              <a:t>Pull </a:t>
            </a:r>
            <a:r>
              <a:rPr lang="en-US" b="1" dirty="0" smtClean="0"/>
              <a:t>factors</a:t>
            </a:r>
            <a:r>
              <a:rPr lang="en-US" dirty="0" smtClean="0"/>
              <a:t>—factors </a:t>
            </a:r>
            <a:r>
              <a:rPr lang="en-US" dirty="0" smtClean="0"/>
              <a:t>that “pull” people to cities</a:t>
            </a:r>
          </a:p>
          <a:p>
            <a:pPr>
              <a:buNone/>
            </a:pPr>
            <a:r>
              <a:rPr lang="en-US" dirty="0" smtClean="0"/>
              <a:t>- better jobs, schools, medical care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Urbanization: The Move to the Cities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Rapidly Growing Cities</a:t>
            </a:r>
          </a:p>
          <a:p>
            <a:pPr>
              <a:buNone/>
            </a:pPr>
            <a:r>
              <a:rPr lang="en-US" dirty="0" smtClean="0"/>
              <a:t>• Six of Latin America’s most populous cities are in South America</a:t>
            </a:r>
          </a:p>
          <a:p>
            <a:pPr>
              <a:buFontTx/>
              <a:buChar char="-"/>
            </a:pPr>
            <a:r>
              <a:rPr lang="pt-BR" dirty="0" smtClean="0"/>
              <a:t>Sao </a:t>
            </a:r>
            <a:r>
              <a:rPr lang="pt-BR" dirty="0" smtClean="0"/>
              <a:t>Paulo and Rio de Janeiro, </a:t>
            </a:r>
            <a:r>
              <a:rPr lang="pt-BR" dirty="0" smtClean="0"/>
              <a:t>Brazil</a:t>
            </a:r>
          </a:p>
          <a:p>
            <a:pPr>
              <a:buFontTx/>
              <a:buChar char="-"/>
            </a:pPr>
            <a:r>
              <a:rPr lang="pt-BR" dirty="0" smtClean="0"/>
              <a:t>Lima</a:t>
            </a:r>
            <a:r>
              <a:rPr lang="pt-BR" dirty="0" smtClean="0"/>
              <a:t>, Peru</a:t>
            </a:r>
          </a:p>
          <a:p>
            <a:pPr>
              <a:buFontTx/>
              <a:buChar char="-"/>
            </a:pPr>
            <a:r>
              <a:rPr lang="en-US" dirty="0" smtClean="0"/>
              <a:t>Buenos </a:t>
            </a:r>
            <a:r>
              <a:rPr lang="en-US" dirty="0" smtClean="0"/>
              <a:t>Aires, Argentina;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Bogota</a:t>
            </a:r>
            <a:r>
              <a:rPr lang="en-US" dirty="0" smtClean="0"/>
              <a:t>, Colombia;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Santiago</a:t>
            </a:r>
            <a:r>
              <a:rPr lang="en-US" dirty="0" smtClean="0"/>
              <a:t>, Chile</a:t>
            </a:r>
          </a:p>
          <a:p>
            <a:pPr>
              <a:buNone/>
            </a:pPr>
            <a:r>
              <a:rPr lang="en-US" dirty="0" smtClean="0"/>
              <a:t>• Most populous city in Latin America is Mexico City</a:t>
            </a:r>
          </a:p>
          <a:p>
            <a:pPr>
              <a:buNone/>
            </a:pPr>
            <a:r>
              <a:rPr lang="en-US" dirty="0" smtClean="0"/>
              <a:t>- 18 to 20 million in city, 30 million in greater metropolitan area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Urbanization: The Move to the Cities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Rapidly Growing Cities</a:t>
            </a:r>
          </a:p>
          <a:p>
            <a:pPr>
              <a:buNone/>
            </a:pPr>
            <a:r>
              <a:rPr lang="en-US" dirty="0" smtClean="0"/>
              <a:t>• Similar problems affect cities throughout region</a:t>
            </a:r>
          </a:p>
          <a:p>
            <a:pPr>
              <a:buNone/>
            </a:pPr>
            <a:r>
              <a:rPr lang="en-US" dirty="0" smtClean="0"/>
              <a:t>- growing slums</a:t>
            </a:r>
          </a:p>
          <a:p>
            <a:pPr>
              <a:buNone/>
            </a:pPr>
            <a:r>
              <a:rPr lang="en-US" dirty="0" smtClean="0"/>
              <a:t>- increasing unemployment and crime</a:t>
            </a:r>
          </a:p>
          <a:p>
            <a:pPr>
              <a:buNone/>
            </a:pPr>
            <a:r>
              <a:rPr lang="en-US" dirty="0" smtClean="0"/>
              <a:t>- environmental problems include air pollution, drinking water shortages</a:t>
            </a:r>
          </a:p>
          <a:p>
            <a:pPr>
              <a:buNone/>
            </a:pPr>
            <a:r>
              <a:rPr lang="en-US" dirty="0" smtClean="0"/>
              <a:t>• Governments can’t afford facilities to support population increases</a:t>
            </a:r>
          </a:p>
          <a:p>
            <a:pPr>
              <a:buNone/>
            </a:pPr>
            <a:r>
              <a:rPr lang="en-US" dirty="0" smtClean="0"/>
              <a:t>- failing </a:t>
            </a:r>
            <a:r>
              <a:rPr lang="en-US" b="1" dirty="0" smtClean="0"/>
              <a:t>infrastructure</a:t>
            </a:r>
            <a:r>
              <a:rPr lang="en-US" dirty="0" smtClean="0"/>
              <a:t>—sewers, transportation, electricity, housing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Tourism: Positive and Negative Impacts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Tourism plays a large part in Latin America</a:t>
            </a:r>
          </a:p>
          <a:p>
            <a:pPr>
              <a:buNone/>
            </a:pPr>
            <a:r>
              <a:rPr lang="en-US" b="1" dirty="0" smtClean="0"/>
              <a:t>Advantages </a:t>
            </a:r>
            <a:r>
              <a:rPr lang="en-US" b="1" dirty="0" smtClean="0"/>
              <a:t>of Tourism</a:t>
            </a:r>
          </a:p>
          <a:p>
            <a:pPr>
              <a:buNone/>
            </a:pPr>
            <a:r>
              <a:rPr lang="en-US" dirty="0" smtClean="0"/>
              <a:t>• Tourists spend money on souvenirs, trips, restaurants</a:t>
            </a:r>
          </a:p>
          <a:p>
            <a:pPr>
              <a:buNone/>
            </a:pPr>
            <a:r>
              <a:rPr lang="en-US" dirty="0" smtClean="0"/>
              <a:t>- new hotels, businesses have been built in Mexico and the Caribbean</a:t>
            </a:r>
          </a:p>
          <a:p>
            <a:pPr>
              <a:buNone/>
            </a:pPr>
            <a:r>
              <a:rPr lang="en-US" dirty="0" smtClean="0"/>
              <a:t>- regional ports serve cruise ships</a:t>
            </a:r>
          </a:p>
          <a:p>
            <a:pPr>
              <a:buNone/>
            </a:pPr>
            <a:r>
              <a:rPr lang="en-US" dirty="0" smtClean="0"/>
              <a:t>- residents work in restaurants and resorts, guide tours and activities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All of this helps reduce the </a:t>
            </a:r>
            <a:r>
              <a:rPr lang="en-US" dirty="0" smtClean="0"/>
              <a:t>income gap between rich and </a:t>
            </a:r>
            <a:r>
              <a:rPr lang="en-US" dirty="0" smtClean="0"/>
              <a:t>poor.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Tourism: Positive and Negative Impacts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Disadvantages of Tourism</a:t>
            </a:r>
          </a:p>
          <a:p>
            <a:pPr>
              <a:buNone/>
            </a:pPr>
            <a:r>
              <a:rPr lang="en-US" dirty="0" smtClean="0"/>
              <a:t>• Resorts built in unspoiled settings create </a:t>
            </a:r>
            <a:r>
              <a:rPr lang="en-US" dirty="0" smtClean="0"/>
              <a:t>congestion and </a:t>
            </a:r>
            <a:r>
              <a:rPr lang="en-US" dirty="0" smtClean="0"/>
              <a:t>pollution</a:t>
            </a:r>
          </a:p>
          <a:p>
            <a:pPr>
              <a:buNone/>
            </a:pPr>
            <a:r>
              <a:rPr lang="en-US" dirty="0" smtClean="0"/>
              <a:t>• Gap between rich tourists and poor residents creates resentment</a:t>
            </a:r>
          </a:p>
          <a:p>
            <a:pPr>
              <a:buNone/>
            </a:pPr>
            <a:r>
              <a:rPr lang="en-US" dirty="0" smtClean="0"/>
              <a:t>• Local governments run up debt to build tourist </a:t>
            </a:r>
            <a:r>
              <a:rPr lang="en-US" dirty="0" smtClean="0"/>
              <a:t>facilities, such as: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airports, harbors, hotels, resorts, sewage systems, shopping malls</a:t>
            </a:r>
          </a:p>
          <a:p>
            <a:pPr>
              <a:buNone/>
            </a:pPr>
            <a:r>
              <a:rPr lang="en-US" dirty="0" smtClean="0"/>
              <a:t>• Facility owners often live out of country, so profits leave the </a:t>
            </a:r>
            <a:r>
              <a:rPr lang="en-US" dirty="0" smtClean="0"/>
              <a:t>area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/>
              <a:t>A </a:t>
            </a:r>
            <a:r>
              <a:rPr lang="en-US" dirty="0" smtClean="0"/>
              <a:t>problem </a:t>
            </a:r>
            <a:r>
              <a:rPr lang="en-US" smtClean="0"/>
              <a:t>because these </a:t>
            </a:r>
            <a:r>
              <a:rPr lang="en-US" smtClean="0"/>
              <a:t>owners </a:t>
            </a:r>
            <a:r>
              <a:rPr lang="en-US" dirty="0" smtClean="0"/>
              <a:t>make decisions that may not be in area’s best interest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1: Landforms and Resources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Latin America’s landforms include highlands, lowlands, mountains, </a:t>
            </a:r>
            <a:r>
              <a:rPr lang="en-US" dirty="0" smtClean="0"/>
              <a:t>and plains.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The Andes Mountains and the Amazon River are the region’s </a:t>
            </a:r>
            <a:r>
              <a:rPr lang="en-US" dirty="0" smtClean="0"/>
              <a:t>most remarkable </a:t>
            </a:r>
            <a:r>
              <a:rPr lang="en-US" dirty="0"/>
              <a:t>physical features.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1: Landforms and Resources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smtClean="0"/>
              <a:t>Mountains </a:t>
            </a:r>
            <a:r>
              <a:rPr lang="en-US" b="1" dirty="0"/>
              <a:t>and Highlands</a:t>
            </a:r>
          </a:p>
          <a:p>
            <a:pPr>
              <a:buNone/>
            </a:pPr>
            <a:r>
              <a:rPr lang="en-US" b="1" dirty="0"/>
              <a:t>An Enormous Span</a:t>
            </a:r>
          </a:p>
          <a:p>
            <a:pPr>
              <a:buNone/>
            </a:pPr>
            <a:r>
              <a:rPr lang="en-US" dirty="0"/>
              <a:t>• Latin America spans 7,000 miles</a:t>
            </a:r>
          </a:p>
          <a:p>
            <a:pPr>
              <a:buNone/>
            </a:pPr>
            <a:r>
              <a:rPr lang="es-ES" dirty="0"/>
              <a:t>- </a:t>
            </a:r>
            <a:r>
              <a:rPr lang="es-ES" dirty="0" err="1"/>
              <a:t>from</a:t>
            </a:r>
            <a:r>
              <a:rPr lang="es-ES" dirty="0"/>
              <a:t> U.S.-</a:t>
            </a:r>
            <a:r>
              <a:rPr lang="es-ES" dirty="0" err="1"/>
              <a:t>Mexico</a:t>
            </a:r>
            <a:r>
              <a:rPr lang="es-ES" dirty="0"/>
              <a:t> </a:t>
            </a:r>
            <a:r>
              <a:rPr lang="es-ES" dirty="0" err="1"/>
              <a:t>border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Tierra del </a:t>
            </a:r>
            <a:r>
              <a:rPr lang="es-ES" dirty="0" smtClean="0"/>
              <a:t>Fuego,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southern</a:t>
            </a:r>
            <a:r>
              <a:rPr lang="es-ES" dirty="0" smtClean="0"/>
              <a:t> </a:t>
            </a:r>
            <a:r>
              <a:rPr lang="es-ES" dirty="0" err="1" smtClean="0"/>
              <a:t>tip</a:t>
            </a:r>
            <a:r>
              <a:rPr lang="es-ES" dirty="0" smtClean="0"/>
              <a:t> of South </a:t>
            </a:r>
            <a:r>
              <a:rPr lang="es-ES" dirty="0" err="1" smtClean="0"/>
              <a:t>America</a:t>
            </a:r>
            <a:r>
              <a:rPr lang="es-ES" dirty="0" smtClean="0"/>
              <a:t>.</a:t>
            </a:r>
            <a:endParaRPr lang="es-ES" dirty="0"/>
          </a:p>
          <a:p>
            <a:pPr>
              <a:buFontTx/>
              <a:buChar char="-"/>
            </a:pPr>
            <a:r>
              <a:rPr lang="en-US" dirty="0" smtClean="0"/>
              <a:t>Covers part </a:t>
            </a:r>
            <a:r>
              <a:rPr lang="en-US" dirty="0"/>
              <a:t>of North America, all of Central and South America, </a:t>
            </a:r>
            <a:r>
              <a:rPr lang="en-US" dirty="0" smtClean="0"/>
              <a:t>and Caribbean Islands</a:t>
            </a:r>
          </a:p>
          <a:p>
            <a:pPr>
              <a:buNone/>
            </a:pPr>
            <a:r>
              <a:rPr lang="en-US" dirty="0" smtClean="0"/>
              <a:t>-	Features highlands, lowlands, rain forests, and plains, which are all bounded by the Atlantic and Pacific.</a:t>
            </a:r>
            <a:endParaRPr lang="en-US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The </a:t>
            </a:r>
            <a:r>
              <a:rPr lang="en-US" b="1" dirty="0"/>
              <a:t>Andes Mountains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Andes Mountains—South American range along western side of continent</a:t>
            </a:r>
          </a:p>
          <a:p>
            <a:pPr>
              <a:buNone/>
            </a:pPr>
            <a:r>
              <a:rPr lang="en-US" dirty="0"/>
              <a:t>- part of chain that includes Rockies in U.S., Sierra Madre in Mexico</a:t>
            </a:r>
          </a:p>
          <a:p>
            <a:pPr>
              <a:buNone/>
            </a:pPr>
            <a:r>
              <a:rPr lang="en-US" dirty="0"/>
              <a:t>- barrier to </a:t>
            </a:r>
            <a:r>
              <a:rPr lang="en-US" dirty="0" smtClean="0"/>
              <a:t>interior of the continent and has </a:t>
            </a:r>
            <a:r>
              <a:rPr lang="en-US" dirty="0"/>
              <a:t>forced settlement along </a:t>
            </a:r>
            <a:r>
              <a:rPr lang="en-US" dirty="0" smtClean="0"/>
              <a:t>eastern and </a:t>
            </a:r>
            <a:r>
              <a:rPr lang="en-US" dirty="0"/>
              <a:t>northern coasts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It was once </a:t>
            </a:r>
            <a:r>
              <a:rPr lang="en-US" dirty="0"/>
              <a:t>home to Inca civilization in Peru</a:t>
            </a:r>
            <a:r>
              <a:rPr lang="en-US" dirty="0" smtClean="0"/>
              <a:t>; it also </a:t>
            </a:r>
            <a:r>
              <a:rPr lang="en-US" dirty="0"/>
              <a:t>has many active volcanoes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Continued Mountains and Highlands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Highlands</a:t>
            </a:r>
            <a:endParaRPr lang="en-US" b="1" dirty="0"/>
          </a:p>
          <a:p>
            <a:pPr>
              <a:buNone/>
            </a:pPr>
            <a:r>
              <a:rPr lang="en-US" dirty="0"/>
              <a:t>• Highlands—mountainous or hilly areas of </a:t>
            </a:r>
            <a:r>
              <a:rPr lang="en-US" dirty="0" smtClean="0"/>
              <a:t>country</a:t>
            </a:r>
          </a:p>
          <a:p>
            <a:pPr>
              <a:buNone/>
            </a:pPr>
            <a:r>
              <a:rPr lang="en-US" dirty="0" smtClean="0"/>
              <a:t>Other ranges include:</a:t>
            </a:r>
            <a:endParaRPr lang="en-US" dirty="0"/>
          </a:p>
          <a:p>
            <a:pPr>
              <a:buNone/>
            </a:pPr>
            <a:r>
              <a:rPr lang="en-US" dirty="0" smtClean="0"/>
              <a:t>- Guiana Highlands are in northeast section of South America</a:t>
            </a:r>
          </a:p>
          <a:p>
            <a:pPr>
              <a:buNone/>
            </a:pPr>
            <a:r>
              <a:rPr lang="en-US" dirty="0" smtClean="0"/>
              <a:t>- Brazilian Highlands are located along east coast of Brazil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/>
              <a:t>highlands cover parts of Venezuela, Guyana, Suriname, French </a:t>
            </a:r>
            <a:r>
              <a:rPr lang="en-US" dirty="0" smtClean="0"/>
              <a:t>Guiana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Plains for Grain and Livestock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s-ES" b="1" dirty="0" smtClean="0"/>
              <a:t>South America has wide plains that offer rich soil for growing crops</a:t>
            </a:r>
          </a:p>
          <a:p>
            <a:pPr>
              <a:buNone/>
            </a:pPr>
            <a:endParaRPr lang="es-ES" b="1" dirty="0" smtClean="0"/>
          </a:p>
          <a:p>
            <a:pPr>
              <a:buNone/>
            </a:pPr>
            <a:r>
              <a:rPr lang="es-ES" b="1" dirty="0" smtClean="0"/>
              <a:t>Llanos </a:t>
            </a:r>
            <a:r>
              <a:rPr lang="es-ES" b="1" dirty="0"/>
              <a:t>of Colombia and Venezuela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Llanos—grassy, treeless areas used for livestock grazing, farming</a:t>
            </a:r>
          </a:p>
          <a:p>
            <a:pPr>
              <a:buNone/>
            </a:pPr>
            <a:r>
              <a:rPr lang="en-US" dirty="0"/>
              <a:t>- similar to Great Plains of U.S. or pampas of Argentina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Plains </a:t>
            </a:r>
            <a:r>
              <a:rPr lang="en-US" b="1" dirty="0"/>
              <a:t>of Amazon River Basin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Cerrado—flat savannas with moderate rainfall, good for farming</a:t>
            </a:r>
          </a:p>
          <a:p>
            <a:pPr>
              <a:buNone/>
            </a:pPr>
            <a:r>
              <a:rPr lang="en-US" dirty="0"/>
              <a:t>- found in interior of Brazil, mostly undeveloped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Pampas </a:t>
            </a:r>
            <a:r>
              <a:rPr lang="en-US" b="1" dirty="0"/>
              <a:t>of Argentina and Uruguay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Pampas—areas of grassland, rich soil, used for cattle and wheat</a:t>
            </a:r>
          </a:p>
          <a:p>
            <a:pPr>
              <a:buNone/>
            </a:pPr>
            <a:r>
              <a:rPr lang="en-US" dirty="0"/>
              <a:t>- home to gaucho culture centered on horsemen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The Amazon and Other Rivers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Amazon </a:t>
            </a:r>
            <a:r>
              <a:rPr lang="en-US" b="1" dirty="0"/>
              <a:t>River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Amazon River—flows 4,000 miles, from west to east, to Atlantic</a:t>
            </a:r>
          </a:p>
          <a:p>
            <a:pPr>
              <a:buNone/>
            </a:pPr>
            <a:r>
              <a:rPr lang="en-US" dirty="0"/>
              <a:t>- branches start in Andes</a:t>
            </a:r>
          </a:p>
          <a:p>
            <a:pPr>
              <a:buNone/>
            </a:pPr>
            <a:r>
              <a:rPr lang="en-US" dirty="0"/>
              <a:t>- fed by over 1,000 tributaries</a:t>
            </a:r>
          </a:p>
          <a:p>
            <a:pPr>
              <a:buNone/>
            </a:pPr>
            <a:r>
              <a:rPr lang="en-US" dirty="0"/>
              <a:t>- carries more water than next seven largest rivers combined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Amazon and Other Rivers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Central </a:t>
            </a:r>
            <a:r>
              <a:rPr lang="en-US" b="1" dirty="0"/>
              <a:t>American Rivers</a:t>
            </a:r>
          </a:p>
          <a:p>
            <a:pPr>
              <a:buNone/>
            </a:pPr>
            <a:r>
              <a:rPr lang="en-US" dirty="0"/>
              <a:t>• Central America, Caribbean: bordered by water, fewer river systems</a:t>
            </a:r>
          </a:p>
          <a:p>
            <a:pPr>
              <a:buNone/>
            </a:pPr>
            <a:r>
              <a:rPr lang="en-US" dirty="0"/>
              <a:t>- North America’s Rio Grande forms border between U.S. and Mexico</a:t>
            </a:r>
          </a:p>
          <a:p>
            <a:pPr>
              <a:buFontTx/>
              <a:buChar char="-"/>
            </a:pPr>
            <a:r>
              <a:rPr lang="en-US" dirty="0" smtClean="0"/>
              <a:t>less </a:t>
            </a:r>
            <a:r>
              <a:rPr lang="en-US" dirty="0"/>
              <a:t>dependent on rivers for transportation than South </a:t>
            </a:r>
            <a:r>
              <a:rPr lang="en-US" dirty="0" smtClean="0"/>
              <a:t>America</a:t>
            </a:r>
          </a:p>
          <a:p>
            <a:pPr>
              <a:buFontTx/>
              <a:buChar char="-"/>
            </a:pPr>
            <a:r>
              <a:rPr lang="en-US" dirty="0" smtClean="0"/>
              <a:t>Has 3 major river systems Orinoco, Amazon, Parana.</a:t>
            </a:r>
            <a:endParaRPr lang="en-US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Orinoco </a:t>
            </a:r>
            <a:r>
              <a:rPr lang="en-US" b="1" dirty="0"/>
              <a:t>River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Orinoco River—1,500 miles through northern South America to Atlantic</a:t>
            </a:r>
          </a:p>
          <a:p>
            <a:pPr>
              <a:buNone/>
            </a:pPr>
            <a:r>
              <a:rPr lang="en-US" dirty="0"/>
              <a:t>- flows partly along Venezuela-Colombia border, drains interior lands</a:t>
            </a:r>
          </a:p>
          <a:p>
            <a:pPr>
              <a:buNone/>
            </a:pPr>
            <a:r>
              <a:rPr lang="en-US" dirty="0"/>
              <a:t>- home to continent’s few remaining native peoples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The Amazon and Other Rivers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Paraná </a:t>
            </a:r>
            <a:r>
              <a:rPr lang="en-US" b="1" dirty="0"/>
              <a:t>River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Paraná River—3,000 miles, starts in Brazilian highlands</a:t>
            </a:r>
          </a:p>
          <a:p>
            <a:pPr>
              <a:buNone/>
            </a:pPr>
            <a:r>
              <a:rPr lang="en-US" dirty="0"/>
              <a:t>- flows south and west through Paraguay, Argentina, turns eastward</a:t>
            </a:r>
          </a:p>
          <a:p>
            <a:pPr>
              <a:buNone/>
            </a:pPr>
            <a:r>
              <a:rPr lang="en-US" dirty="0"/>
              <a:t>- between Argentina and Uruguay becomes estuary Rio de la Plata</a:t>
            </a:r>
          </a:p>
          <a:p>
            <a:pPr>
              <a:buNone/>
            </a:pPr>
            <a:r>
              <a:rPr lang="en-US" dirty="0"/>
              <a:t>• Estuary—wide lower course of river where its current is met by tides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1643</Words>
  <Application>Microsoft Office PowerPoint</Application>
  <PresentationFormat>On-screen Show (4:3)</PresentationFormat>
  <Paragraphs>205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Physical Geography of Latin America: From the Andes to the Amazon </vt:lpstr>
      <vt:lpstr>Slide 2</vt:lpstr>
      <vt:lpstr>Section 1: Landforms and Resources </vt:lpstr>
      <vt:lpstr>Section 1: Landforms and Resources </vt:lpstr>
      <vt:lpstr>Continued Mountains and Highlands </vt:lpstr>
      <vt:lpstr>Plains for Grain and Livestock </vt:lpstr>
      <vt:lpstr>Continued The Amazon and Other Rivers </vt:lpstr>
      <vt:lpstr>The Amazon and Other Rivers </vt:lpstr>
      <vt:lpstr>Continued The Amazon and Other Rivers </vt:lpstr>
      <vt:lpstr>Major Islands of the Caribbean </vt:lpstr>
      <vt:lpstr>Continued Major Islands of the Caribbean </vt:lpstr>
      <vt:lpstr>Resources of Latin America </vt:lpstr>
      <vt:lpstr>Continued Resources of Latin America </vt:lpstr>
      <vt:lpstr>Section 2: Climate and Vegetation </vt:lpstr>
      <vt:lpstr>Section 2: Climate and Vegetation </vt:lpstr>
      <vt:lpstr>Tropical Climate Zones </vt:lpstr>
      <vt:lpstr>Continued Tropical Climate Zones </vt:lpstr>
      <vt:lpstr>Dry Climate Zones </vt:lpstr>
      <vt:lpstr>Mid-Latitude Climate Zones </vt:lpstr>
      <vt:lpstr>Continued Mid-Latitude Climate Zones </vt:lpstr>
      <vt:lpstr>Section 3: Human-Environment Interaction </vt:lpstr>
      <vt:lpstr>Section 3: Human-Environment Interaction </vt:lpstr>
      <vt:lpstr>Urbanization: The Move to the Cities </vt:lpstr>
      <vt:lpstr>Continued Urbanization: The Move to the Cities </vt:lpstr>
      <vt:lpstr>Continued Urbanization: The Move to the Cities </vt:lpstr>
      <vt:lpstr>Tourism: Positive and Negative Impacts </vt:lpstr>
      <vt:lpstr>Continued Tourism: Positive and Negative Impacts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Geography of Latin America: From the Andes to the Amazon </dc:title>
  <dc:creator>Kolton</dc:creator>
  <cp:lastModifiedBy>Kolton</cp:lastModifiedBy>
  <cp:revision>6</cp:revision>
  <dcterms:created xsi:type="dcterms:W3CDTF">2013-02-07T15:40:26Z</dcterms:created>
  <dcterms:modified xsi:type="dcterms:W3CDTF">2013-02-11T21:11:49Z</dcterms:modified>
</cp:coreProperties>
</file>