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3B142-3710-4FBB-8C3D-798C31B23BC2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98E2C-AB99-4077-B456-670CE5CE8E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8E2C-AB99-4077-B456-670CE5CE8EB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8E2C-AB99-4077-B456-670CE5CE8EB1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8E2C-AB99-4077-B456-670CE5CE8EB1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8E2C-AB99-4077-B456-670CE5CE8EB1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8E2C-AB99-4077-B456-670CE5CE8EB1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8E2C-AB99-4077-B456-670CE5CE8EB1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8E2C-AB99-4077-B456-670CE5CE8EB1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8E2C-AB99-4077-B456-670CE5CE8EB1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8E2C-AB99-4077-B456-670CE5CE8EB1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8E2C-AB99-4077-B456-670CE5CE8EB1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8E2C-AB99-4077-B456-670CE5CE8EB1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8E2C-AB99-4077-B456-670CE5CE8EB1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8E2C-AB99-4077-B456-670CE5CE8EB1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8E2C-AB99-4077-B456-670CE5CE8EB1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8E2C-AB99-4077-B456-670CE5CE8EB1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8E2C-AB99-4077-B456-670CE5CE8EB1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8E2C-AB99-4077-B456-670CE5CE8EB1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8E2C-AB99-4077-B456-670CE5CE8EB1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8E2C-AB99-4077-B456-670CE5CE8EB1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8E2C-AB99-4077-B456-670CE5CE8EB1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8E2C-AB99-4077-B456-670CE5CE8EB1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8E2C-AB99-4077-B456-670CE5CE8EB1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8E2C-AB99-4077-B456-670CE5CE8EB1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8E2C-AB99-4077-B456-670CE5CE8EB1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8E2C-AB99-4077-B456-670CE5CE8EB1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8E2C-AB99-4077-B456-670CE5CE8EB1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8E2C-AB99-4077-B456-670CE5CE8EB1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8E2C-AB99-4077-B456-670CE5CE8EB1}" type="slidenum">
              <a:rPr lang="en-US" smtClean="0"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8E2C-AB99-4077-B456-670CE5CE8EB1}" type="slidenum">
              <a:rPr lang="en-US" smtClean="0"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8E2C-AB99-4077-B456-670CE5CE8EB1}" type="slidenum">
              <a:rPr lang="en-US" smtClean="0"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8E2C-AB99-4077-B456-670CE5CE8EB1}" type="slidenum">
              <a:rPr lang="en-US" smtClean="0"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8E2C-AB99-4077-B456-670CE5CE8EB1}" type="slidenum">
              <a:rPr lang="en-US" smtClean="0"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8E2C-AB99-4077-B456-670CE5CE8EB1}" type="slidenum">
              <a:rPr lang="en-US" smtClean="0"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8E2C-AB99-4077-B456-670CE5CE8EB1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8E2C-AB99-4077-B456-670CE5CE8EB1}" type="slidenum">
              <a:rPr lang="en-US" smtClean="0"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8E2C-AB99-4077-B456-670CE5CE8EB1}" type="slidenum">
              <a:rPr lang="en-US" smtClean="0"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8E2C-AB99-4077-B456-670CE5CE8EB1}" type="slidenum">
              <a:rPr lang="en-US" smtClean="0"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8E2C-AB99-4077-B456-670CE5CE8EB1}" type="slidenum">
              <a:rPr lang="en-US" smtClean="0"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8E2C-AB99-4077-B456-670CE5CE8EB1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8E2C-AB99-4077-B456-670CE5CE8EB1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8E2C-AB99-4077-B456-670CE5CE8EB1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8E2C-AB99-4077-B456-670CE5CE8EB1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8E2C-AB99-4077-B456-670CE5CE8EB1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9756-CB5E-478E-BE0C-25696A83A554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60F0-7BBB-41A4-ABBD-87DCDEE64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9756-CB5E-478E-BE0C-25696A83A554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60F0-7BBB-41A4-ABBD-87DCDEE64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9756-CB5E-478E-BE0C-25696A83A554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60F0-7BBB-41A4-ABBD-87DCDEE64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9756-CB5E-478E-BE0C-25696A83A554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60F0-7BBB-41A4-ABBD-87DCDEE64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9756-CB5E-478E-BE0C-25696A83A554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60F0-7BBB-41A4-ABBD-87DCDEE64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9756-CB5E-478E-BE0C-25696A83A554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60F0-7BBB-41A4-ABBD-87DCDEE64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9756-CB5E-478E-BE0C-25696A83A554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60F0-7BBB-41A4-ABBD-87DCDEE64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9756-CB5E-478E-BE0C-25696A83A554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60F0-7BBB-41A4-ABBD-87DCDEE64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9756-CB5E-478E-BE0C-25696A83A554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60F0-7BBB-41A4-ABBD-87DCDEE64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9756-CB5E-478E-BE0C-25696A83A554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60F0-7BBB-41A4-ABBD-87DCDEE64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9756-CB5E-478E-BE0C-25696A83A554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60F0-7BBB-41A4-ABBD-87DCDEE64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5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39756-CB5E-478E-BE0C-25696A83A554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F60F0-7BBB-41A4-ABBD-87DCDEE64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8458200" cy="16001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Chapter 10</a:t>
            </a:r>
            <a:br>
              <a:rPr lang="en-US" b="1" dirty="0" smtClean="0"/>
            </a:br>
            <a:r>
              <a:rPr lang="en-US" b="1" dirty="0" smtClean="0"/>
              <a:t>Human Geography of Latin America: A Blending of Cultures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14600"/>
            <a:ext cx="8991600" cy="3124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Latin </a:t>
            </a:r>
            <a:r>
              <a:rPr lang="en-US" dirty="0">
                <a:solidFill>
                  <a:schemeClr val="tx1"/>
                </a:solidFill>
              </a:rPr>
              <a:t>America’s native civilizations and varied </a:t>
            </a:r>
            <a:r>
              <a:rPr lang="en-US" dirty="0" smtClean="0">
                <a:solidFill>
                  <a:schemeClr val="tx1"/>
                </a:solidFill>
              </a:rPr>
              <a:t>landscapes</a:t>
            </a:r>
            <a:r>
              <a:rPr lang="en-US" dirty="0" smtClean="0">
                <a:solidFill>
                  <a:schemeClr val="tx1"/>
                </a:solidFill>
              </a:rPr>
              <a:t>, resources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and colonial </a:t>
            </a:r>
            <a:r>
              <a:rPr lang="en-US" dirty="0">
                <a:solidFill>
                  <a:schemeClr val="tx1"/>
                </a:solidFill>
              </a:rPr>
              <a:t>influences have left the region with a diverse cultural mix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/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Section </a:t>
            </a:r>
            <a:r>
              <a:rPr lang="en-US" b="1" dirty="0">
                <a:solidFill>
                  <a:schemeClr val="tx1"/>
                </a:solidFill>
              </a:rPr>
              <a:t>1: Mexico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Section 2: Central America and the Caribbean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Section 3: Spanish-Speaking South America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Section 4: Brazil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Mexican Life Today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Emigration</a:t>
            </a:r>
            <a:endParaRPr lang="en-US" b="1" dirty="0"/>
          </a:p>
          <a:p>
            <a:pPr>
              <a:buNone/>
            </a:pPr>
            <a:r>
              <a:rPr lang="en-US" dirty="0"/>
              <a:t>• 2,000-mile border with U.S.; many workers travel to U.S.</a:t>
            </a:r>
          </a:p>
          <a:p>
            <a:pPr>
              <a:buNone/>
            </a:pPr>
            <a:r>
              <a:rPr lang="en-US" dirty="0"/>
              <a:t>- separates </a:t>
            </a:r>
            <a:r>
              <a:rPr lang="en-US" dirty="0" smtClean="0"/>
              <a:t>families and </a:t>
            </a:r>
            <a:r>
              <a:rPr lang="en-US" dirty="0"/>
              <a:t>workers in U.S. send </a:t>
            </a:r>
            <a:r>
              <a:rPr lang="en-US" dirty="0" smtClean="0"/>
              <a:t>money to families in Mexico and then </a:t>
            </a:r>
            <a:r>
              <a:rPr lang="en-US" dirty="0"/>
              <a:t>return with savings</a:t>
            </a:r>
          </a:p>
          <a:p>
            <a:pPr>
              <a:buNone/>
            </a:pPr>
            <a:r>
              <a:rPr lang="en-US" b="1" dirty="0"/>
              <a:t>Employment and Education</a:t>
            </a:r>
          </a:p>
          <a:p>
            <a:pPr>
              <a:buNone/>
            </a:pPr>
            <a:r>
              <a:rPr lang="en-US" dirty="0"/>
              <a:t>• Growing </a:t>
            </a:r>
            <a:r>
              <a:rPr lang="en-US" dirty="0" smtClean="0"/>
              <a:t>population and government </a:t>
            </a:r>
            <a:r>
              <a:rPr lang="en-US" dirty="0"/>
              <a:t>policies </a:t>
            </a:r>
            <a:r>
              <a:rPr lang="en-US" dirty="0" smtClean="0"/>
              <a:t>created </a:t>
            </a:r>
            <a:r>
              <a:rPr lang="en-US" dirty="0"/>
              <a:t>a shortage of jobs</a:t>
            </a:r>
          </a:p>
          <a:p>
            <a:pPr>
              <a:buNone/>
            </a:pPr>
            <a:r>
              <a:rPr lang="en-US" dirty="0"/>
              <a:t>- many Mexicans migrate to U.S. for work, </a:t>
            </a:r>
            <a:r>
              <a:rPr lang="en-US" dirty="0" smtClean="0"/>
              <a:t>but even there they </a:t>
            </a:r>
            <a:r>
              <a:rPr lang="en-US" dirty="0"/>
              <a:t>can’t get good jobs</a:t>
            </a:r>
          </a:p>
          <a:p>
            <a:pPr>
              <a:buNone/>
            </a:pPr>
            <a:r>
              <a:rPr lang="en-US" dirty="0"/>
              <a:t>• School attendance is </a:t>
            </a:r>
            <a:r>
              <a:rPr lang="en-US" dirty="0" smtClean="0"/>
              <a:t>improving, as </a:t>
            </a:r>
            <a:r>
              <a:rPr lang="en-US" dirty="0"/>
              <a:t>85% of school-age </a:t>
            </a:r>
            <a:r>
              <a:rPr lang="en-US"/>
              <a:t>kids </a:t>
            </a:r>
            <a:r>
              <a:rPr lang="en-US" smtClean="0"/>
              <a:t>are in </a:t>
            </a:r>
            <a:r>
              <a:rPr lang="en-US" dirty="0"/>
              <a:t>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Section 2: Central America and the Caribbean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• </a:t>
            </a:r>
            <a:r>
              <a:rPr lang="en-US" dirty="0"/>
              <a:t>Native peoples, Europeans, and Africans have shaped the culture of </a:t>
            </a:r>
            <a:r>
              <a:rPr lang="en-US" dirty="0" smtClean="0"/>
              <a:t>this region</a:t>
            </a:r>
            <a:endParaRPr lang="en-US" dirty="0"/>
          </a:p>
          <a:p>
            <a:pPr>
              <a:buNone/>
            </a:pPr>
            <a:r>
              <a:rPr lang="en-US" dirty="0"/>
              <a:t>• The economies of the region are based primarily on agriculture and tourism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Section 2: Central America and the Caribbean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Native </a:t>
            </a:r>
            <a:r>
              <a:rPr lang="en-US" b="1" dirty="0"/>
              <a:t>and Colonial Central America</a:t>
            </a:r>
          </a:p>
          <a:p>
            <a:pPr>
              <a:buNone/>
            </a:pPr>
            <a:r>
              <a:rPr lang="en-US" b="1" dirty="0" smtClean="0"/>
              <a:t>Latin America Is A </a:t>
            </a:r>
            <a:r>
              <a:rPr lang="en-US" b="1" dirty="0"/>
              <a:t>Cultural Hearth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dirty="0"/>
              <a:t>Cultural hearth—place from which important ideas spread</a:t>
            </a:r>
          </a:p>
          <a:p>
            <a:pPr>
              <a:buNone/>
            </a:pPr>
            <a:r>
              <a:rPr lang="en-US" dirty="0"/>
              <a:t>- often </a:t>
            </a:r>
            <a:r>
              <a:rPr lang="en-US" dirty="0" smtClean="0"/>
              <a:t>the heartland </a:t>
            </a:r>
            <a:r>
              <a:rPr lang="en-US" dirty="0"/>
              <a:t>or </a:t>
            </a:r>
            <a:r>
              <a:rPr lang="en-US" dirty="0" smtClean="0"/>
              <a:t>a major place </a:t>
            </a:r>
            <a:r>
              <a:rPr lang="en-US" dirty="0"/>
              <a:t>of culture’s origin</a:t>
            </a:r>
          </a:p>
          <a:p>
            <a:pPr>
              <a:buNone/>
            </a:pPr>
            <a:r>
              <a:rPr lang="en-US" dirty="0"/>
              <a:t>• Mayan </a:t>
            </a:r>
            <a:r>
              <a:rPr lang="en-US" dirty="0" smtClean="0"/>
              <a:t>civilization is an example as it </a:t>
            </a:r>
            <a:r>
              <a:rPr lang="en-US" dirty="0"/>
              <a:t>spread throughout Central America</a:t>
            </a:r>
          </a:p>
          <a:p>
            <a:pPr>
              <a:buNone/>
            </a:pPr>
            <a:r>
              <a:rPr lang="en-US" dirty="0"/>
              <a:t>- unknown why Maya abandoned many cities in 800s</a:t>
            </a:r>
          </a:p>
          <a:p>
            <a:pPr>
              <a:buNone/>
            </a:pPr>
            <a:r>
              <a:rPr lang="en-US" b="1" dirty="0"/>
              <a:t>Mayan Influence</a:t>
            </a:r>
          </a:p>
          <a:p>
            <a:pPr>
              <a:buNone/>
            </a:pPr>
            <a:r>
              <a:rPr lang="en-US" dirty="0"/>
              <a:t>• Built cities, temples in Belize, Guatemala, El Salvador, Honduras</a:t>
            </a:r>
          </a:p>
          <a:p>
            <a:pPr>
              <a:buNone/>
            </a:pPr>
            <a:r>
              <a:rPr lang="en-US" dirty="0"/>
              <a:t>- city-states were ruled by god-kings</a:t>
            </a:r>
          </a:p>
          <a:p>
            <a:pPr>
              <a:buNone/>
            </a:pPr>
            <a:r>
              <a:rPr lang="en-US" dirty="0"/>
              <a:t>- </a:t>
            </a:r>
            <a:r>
              <a:rPr lang="en-US" dirty="0" smtClean="0"/>
              <a:t>Trade and </a:t>
            </a:r>
            <a:r>
              <a:rPr lang="en-US" dirty="0"/>
              <a:t>religious activities centered in cities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Continued </a:t>
            </a:r>
            <a:r>
              <a:rPr lang="en-US" b="1" i="1" dirty="0" smtClean="0"/>
              <a:t>Native and Colonial Central America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Mayan </a:t>
            </a:r>
            <a:r>
              <a:rPr lang="en-US" b="1" dirty="0"/>
              <a:t>Influence</a:t>
            </a:r>
          </a:p>
          <a:p>
            <a:pPr>
              <a:buNone/>
            </a:pPr>
            <a:r>
              <a:rPr lang="en-US" dirty="0"/>
              <a:t>• Center of Mayan civilization was Tikal in northern Guatemala</a:t>
            </a:r>
          </a:p>
          <a:p>
            <a:pPr>
              <a:buNone/>
            </a:pPr>
            <a:r>
              <a:rPr lang="en-US" dirty="0"/>
              <a:t>- </a:t>
            </a:r>
            <a:r>
              <a:rPr lang="en-US" dirty="0" smtClean="0"/>
              <a:t>Alliances and trade spread Mayan influence all </a:t>
            </a:r>
            <a:r>
              <a:rPr lang="en-US" dirty="0"/>
              <a:t>over region, Mexico to El Salvador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Continued </a:t>
            </a:r>
            <a:r>
              <a:rPr lang="en-US" b="1" i="1" dirty="0" smtClean="0"/>
              <a:t>Native and Colonial Central America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The </a:t>
            </a:r>
            <a:r>
              <a:rPr lang="en-US" b="1" dirty="0"/>
              <a:t>Spanish in Central America</a:t>
            </a:r>
          </a:p>
          <a:p>
            <a:pPr>
              <a:buNone/>
            </a:pPr>
            <a:r>
              <a:rPr lang="en-US" dirty="0"/>
              <a:t>• Spain </a:t>
            </a:r>
            <a:r>
              <a:rPr lang="en-US" dirty="0" smtClean="0"/>
              <a:t>ruled Central America </a:t>
            </a:r>
            <a:r>
              <a:rPr lang="en-US" dirty="0"/>
              <a:t>until mid-1800s, with Mexico governing Central America</a:t>
            </a:r>
          </a:p>
          <a:p>
            <a:pPr>
              <a:buNone/>
            </a:pPr>
            <a:r>
              <a:rPr lang="es-ES" dirty="0"/>
              <a:t>- </a:t>
            </a:r>
            <a:r>
              <a:rPr lang="es-ES" dirty="0" err="1"/>
              <a:t>Mexico</a:t>
            </a:r>
            <a:r>
              <a:rPr lang="es-ES" dirty="0"/>
              <a:t> </a:t>
            </a:r>
            <a:r>
              <a:rPr lang="es-ES" dirty="0" err="1"/>
              <a:t>declared</a:t>
            </a:r>
            <a:r>
              <a:rPr lang="es-ES" dirty="0"/>
              <a:t> </a:t>
            </a:r>
            <a:r>
              <a:rPr lang="es-ES" dirty="0" err="1"/>
              <a:t>independence</a:t>
            </a:r>
            <a:r>
              <a:rPr lang="es-ES" dirty="0"/>
              <a:t> in 1821</a:t>
            </a:r>
          </a:p>
          <a:p>
            <a:pPr>
              <a:buFontTx/>
              <a:buChar char="-"/>
            </a:pPr>
            <a:r>
              <a:rPr lang="es-ES" dirty="0" smtClean="0"/>
              <a:t>Central </a:t>
            </a:r>
            <a:r>
              <a:rPr lang="es-ES" dirty="0" err="1"/>
              <a:t>America</a:t>
            </a:r>
            <a:r>
              <a:rPr lang="es-ES" dirty="0"/>
              <a:t> </a:t>
            </a:r>
            <a:r>
              <a:rPr lang="es-ES" dirty="0" err="1"/>
              <a:t>declared</a:t>
            </a:r>
            <a:r>
              <a:rPr lang="es-ES" dirty="0"/>
              <a:t> </a:t>
            </a:r>
            <a:r>
              <a:rPr lang="es-ES" dirty="0" err="1"/>
              <a:t>independence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</a:t>
            </a:r>
            <a:r>
              <a:rPr lang="es-ES" dirty="0" err="1" smtClean="0"/>
              <a:t>Mexico</a:t>
            </a:r>
            <a:endParaRPr lang="es-E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b="1" dirty="0" smtClean="0"/>
              <a:t>United Provinces of Central America—formed in 1823</a:t>
            </a:r>
            <a:endParaRPr lang="es-ES" dirty="0"/>
          </a:p>
          <a:p>
            <a:pPr>
              <a:buNone/>
            </a:pPr>
            <a:r>
              <a:rPr lang="en-US" dirty="0"/>
              <a:t>• United Provinces split apart by late 1830s</a:t>
            </a:r>
          </a:p>
          <a:p>
            <a:pPr>
              <a:buNone/>
            </a:pPr>
            <a:r>
              <a:rPr lang="en-US" dirty="0"/>
              <a:t>- El Salvador, Nicaragua, Costa Rica, Guatemala, Honduras</a:t>
            </a:r>
          </a:p>
          <a:p>
            <a:pPr>
              <a:buNone/>
            </a:pPr>
            <a:r>
              <a:rPr lang="en-US" dirty="0"/>
              <a:t>- Panama later broke from Colombia; Belize from British Honduras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Native and Colonial Caribbean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Caribbean </a:t>
            </a:r>
            <a:r>
              <a:rPr lang="en-US" b="1" dirty="0"/>
              <a:t>Influences</a:t>
            </a:r>
          </a:p>
          <a:p>
            <a:pPr>
              <a:buNone/>
            </a:pPr>
            <a:r>
              <a:rPr lang="en-US" dirty="0"/>
              <a:t>• In 1492 Columbus thought he’d reached East Indies, found “Indians”</a:t>
            </a:r>
          </a:p>
          <a:p>
            <a:pPr>
              <a:buNone/>
            </a:pPr>
            <a:r>
              <a:rPr lang="en-US" dirty="0"/>
              <a:t>- Caribbean island natives were the </a:t>
            </a:r>
            <a:r>
              <a:rPr lang="en-US" dirty="0" err="1"/>
              <a:t>Taino</a:t>
            </a:r>
            <a:endParaRPr lang="en-US" dirty="0"/>
          </a:p>
          <a:p>
            <a:pPr>
              <a:buNone/>
            </a:pPr>
            <a:r>
              <a:rPr lang="en-US" dirty="0"/>
              <a:t>• Spanish establish sugar </a:t>
            </a:r>
            <a:r>
              <a:rPr lang="en-US" dirty="0" smtClean="0"/>
              <a:t>plantations and </a:t>
            </a:r>
            <a:r>
              <a:rPr lang="en-US" dirty="0"/>
              <a:t>use </a:t>
            </a:r>
            <a:r>
              <a:rPr lang="en-US" dirty="0" err="1"/>
              <a:t>Taino</a:t>
            </a:r>
            <a:r>
              <a:rPr lang="en-US" dirty="0"/>
              <a:t> </a:t>
            </a:r>
            <a:r>
              <a:rPr lang="en-US" dirty="0" smtClean="0"/>
              <a:t>for </a:t>
            </a:r>
            <a:r>
              <a:rPr lang="en-US" dirty="0"/>
              <a:t>forced labor</a:t>
            </a:r>
          </a:p>
          <a:p>
            <a:pPr>
              <a:buNone/>
            </a:pPr>
            <a:r>
              <a:rPr lang="en-US" dirty="0"/>
              <a:t>- </a:t>
            </a:r>
            <a:r>
              <a:rPr lang="en-US" dirty="0" smtClean="0"/>
              <a:t>Disease and </a:t>
            </a:r>
            <a:r>
              <a:rPr lang="en-US" dirty="0"/>
              <a:t>mistreatment kill many </a:t>
            </a:r>
            <a:r>
              <a:rPr lang="en-US" dirty="0" err="1"/>
              <a:t>Taino</a:t>
            </a:r>
            <a:endParaRPr lang="en-US" dirty="0"/>
          </a:p>
          <a:p>
            <a:pPr>
              <a:buNone/>
            </a:pPr>
            <a:r>
              <a:rPr lang="en-US" dirty="0"/>
              <a:t>- </a:t>
            </a:r>
            <a:r>
              <a:rPr lang="en-US" dirty="0" smtClean="0"/>
              <a:t>Spanish then </a:t>
            </a:r>
            <a:r>
              <a:rPr lang="en-US" dirty="0"/>
              <a:t>bring in African </a:t>
            </a:r>
            <a:r>
              <a:rPr lang="en-US" dirty="0" smtClean="0"/>
              <a:t>slaves, who would then </a:t>
            </a:r>
            <a:r>
              <a:rPr lang="en-US" dirty="0"/>
              <a:t>influence Caribbean culture</a:t>
            </a:r>
          </a:p>
          <a:p>
            <a:pPr>
              <a:buNone/>
            </a:pPr>
            <a:r>
              <a:rPr lang="en-US" b="1" dirty="0"/>
              <a:t>A Colonial Mosaic</a:t>
            </a:r>
          </a:p>
          <a:p>
            <a:pPr>
              <a:buNone/>
            </a:pPr>
            <a:r>
              <a:rPr lang="en-US" dirty="0"/>
              <a:t>• By 1800s Spanish, French, English, Danish, Dutch all claim islands</a:t>
            </a:r>
          </a:p>
          <a:p>
            <a:pPr>
              <a:buNone/>
            </a:pPr>
            <a:r>
              <a:rPr lang="en-US" dirty="0"/>
              <a:t>- sought profits from sugar trade, depended on African slaves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Continued </a:t>
            </a:r>
            <a:r>
              <a:rPr lang="en-US" b="1" i="1" dirty="0" smtClean="0"/>
              <a:t>Native and Colonial Caribbean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Caribbean </a:t>
            </a:r>
            <a:r>
              <a:rPr lang="en-US" b="1" dirty="0"/>
              <a:t>Independence</a:t>
            </a:r>
          </a:p>
          <a:p>
            <a:pPr>
              <a:buNone/>
            </a:pPr>
            <a:r>
              <a:rPr lang="en-US" dirty="0"/>
              <a:t>• First Latin American independence movement is Haitian slave revolt</a:t>
            </a:r>
          </a:p>
          <a:p>
            <a:pPr>
              <a:buNone/>
            </a:pPr>
            <a:r>
              <a:rPr lang="en-US" dirty="0"/>
              <a:t>- French colony’s sugar industry worked by African slaves</a:t>
            </a:r>
          </a:p>
          <a:p>
            <a:pPr>
              <a:buNone/>
            </a:pPr>
            <a:r>
              <a:rPr lang="en-US" dirty="0"/>
              <a:t>- Toussaint </a:t>
            </a:r>
            <a:r>
              <a:rPr lang="en-US" dirty="0" err="1"/>
              <a:t>L’Ouverture</a:t>
            </a:r>
            <a:r>
              <a:rPr lang="en-US" dirty="0"/>
              <a:t> leads rebellion in 1790s, takes over government</a:t>
            </a:r>
          </a:p>
          <a:p>
            <a:pPr>
              <a:buNone/>
            </a:pPr>
            <a:r>
              <a:rPr lang="en-US" dirty="0"/>
              <a:t>- Haiti achieves independence from France in 1804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/>
              <a:t>1898 Spanish-American War gives Cuba independence from Spain</a:t>
            </a:r>
          </a:p>
          <a:p>
            <a:pPr>
              <a:buNone/>
            </a:pPr>
            <a:r>
              <a:rPr lang="en-US" dirty="0"/>
              <a:t>- becomes self-governed in 1902</a:t>
            </a:r>
          </a:p>
          <a:p>
            <a:pPr>
              <a:buNone/>
            </a:pPr>
            <a:r>
              <a:rPr lang="en-US" dirty="0"/>
              <a:t>• Jamaica, Trinidad and Tobago become independent from Britain in 1962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Cultural Blends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Culture </a:t>
            </a:r>
            <a:r>
              <a:rPr lang="en-US" b="1" dirty="0"/>
              <a:t>of Central America</a:t>
            </a:r>
          </a:p>
          <a:p>
            <a:pPr>
              <a:buNone/>
            </a:pPr>
            <a:r>
              <a:rPr lang="en-US" dirty="0"/>
              <a:t>• Blends Native American and Spanish settlers’ influences</a:t>
            </a:r>
          </a:p>
          <a:p>
            <a:pPr>
              <a:buNone/>
            </a:pPr>
            <a:r>
              <a:rPr lang="en-US" dirty="0"/>
              <a:t>• Spanish </a:t>
            </a:r>
            <a:r>
              <a:rPr lang="en-US" dirty="0" smtClean="0"/>
              <a:t>language and </a:t>
            </a:r>
            <a:r>
              <a:rPr lang="en-US" dirty="0"/>
              <a:t>religion (Catholicism) still dominant today</a:t>
            </a:r>
          </a:p>
          <a:p>
            <a:pPr>
              <a:buNone/>
            </a:pPr>
            <a:r>
              <a:rPr lang="en-US" dirty="0"/>
              <a:t>- took land from </a:t>
            </a:r>
            <a:r>
              <a:rPr lang="en-US" dirty="0" smtClean="0"/>
              <a:t>natives and </a:t>
            </a:r>
            <a:r>
              <a:rPr lang="en-US" dirty="0"/>
              <a:t>cleared it to plant new crops such as wheat</a:t>
            </a:r>
          </a:p>
          <a:p>
            <a:pPr>
              <a:buNone/>
            </a:pPr>
            <a:r>
              <a:rPr lang="en-US" dirty="0"/>
              <a:t>- built farms, </a:t>
            </a:r>
            <a:r>
              <a:rPr lang="en-US" dirty="0" smtClean="0"/>
              <a:t>ranches and </a:t>
            </a:r>
            <a:r>
              <a:rPr lang="en-US" dirty="0"/>
              <a:t>moved natives off land and into new towns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Continued </a:t>
            </a:r>
            <a:r>
              <a:rPr lang="en-US" b="1" i="1" dirty="0" smtClean="0"/>
              <a:t>Cultural Blends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Culture </a:t>
            </a:r>
            <a:r>
              <a:rPr lang="en-US" b="1" dirty="0"/>
              <a:t>of the Caribbean</a:t>
            </a:r>
          </a:p>
          <a:p>
            <a:pPr>
              <a:buNone/>
            </a:pPr>
            <a:r>
              <a:rPr lang="en-US" dirty="0"/>
              <a:t>• European influences mixed with African, Native American cultures</a:t>
            </a:r>
          </a:p>
          <a:p>
            <a:pPr>
              <a:buNone/>
            </a:pPr>
            <a:r>
              <a:rPr lang="en-US" dirty="0"/>
              <a:t>• Most people are descendents of African slaves who worked plantations</a:t>
            </a:r>
          </a:p>
          <a:p>
            <a:pPr>
              <a:buNone/>
            </a:pPr>
            <a:r>
              <a:rPr lang="en-US" dirty="0"/>
              <a:t>- greatly affected </a:t>
            </a:r>
            <a:r>
              <a:rPr lang="en-US" dirty="0" smtClean="0"/>
              <a:t>culture such as: </a:t>
            </a:r>
            <a:r>
              <a:rPr lang="en-US" dirty="0"/>
              <a:t>village life, markets, choice of crops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Continued </a:t>
            </a:r>
            <a:r>
              <a:rPr lang="en-US" b="1" i="1" dirty="0" smtClean="0"/>
              <a:t>Cultural Blends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Culture </a:t>
            </a:r>
            <a:r>
              <a:rPr lang="en-US" b="1" dirty="0"/>
              <a:t>of the Caribbean</a:t>
            </a:r>
          </a:p>
          <a:p>
            <a:pPr>
              <a:buNone/>
            </a:pPr>
            <a:r>
              <a:rPr lang="en-US" dirty="0"/>
              <a:t>• Religions include Catholic, Protestant, and:</a:t>
            </a:r>
          </a:p>
          <a:p>
            <a:pPr>
              <a:buNone/>
            </a:pPr>
            <a:r>
              <a:rPr lang="en-US" dirty="0"/>
              <a:t>- Santeria—combines African, Catholic elements</a:t>
            </a:r>
          </a:p>
          <a:p>
            <a:pPr>
              <a:buNone/>
            </a:pPr>
            <a:r>
              <a:rPr lang="en-US" dirty="0"/>
              <a:t>- Voodoo practiced on </a:t>
            </a:r>
            <a:r>
              <a:rPr lang="en-US" dirty="0" smtClean="0"/>
              <a:t>Haiti and Rastafarianism is based </a:t>
            </a:r>
            <a:r>
              <a:rPr lang="en-US" dirty="0"/>
              <a:t>in Jamaica</a:t>
            </a:r>
          </a:p>
          <a:p>
            <a:pPr>
              <a:buNone/>
            </a:pPr>
            <a:r>
              <a:rPr lang="en-US" dirty="0"/>
              <a:t>• Spanish spoken on the most populous islands</a:t>
            </a:r>
          </a:p>
          <a:p>
            <a:pPr>
              <a:buNone/>
            </a:pPr>
            <a:r>
              <a:rPr lang="en-US" dirty="0"/>
              <a:t>- Cuba (11 million), Dominican Republic (8.5 million)</a:t>
            </a:r>
          </a:p>
          <a:p>
            <a:pPr>
              <a:buNone/>
            </a:pPr>
            <a:r>
              <a:rPr lang="en-US" dirty="0"/>
              <a:t>• French spoken in Haiti (6 million</a:t>
            </a:r>
            <a:r>
              <a:rPr lang="en-US" dirty="0" smtClean="0"/>
              <a:t>) and </a:t>
            </a:r>
            <a:r>
              <a:rPr lang="en-US" dirty="0"/>
              <a:t>English in Jamaica (3 million)</a:t>
            </a:r>
          </a:p>
          <a:p>
            <a:pPr>
              <a:buNone/>
            </a:pPr>
            <a:r>
              <a:rPr lang="en-US" dirty="0"/>
              <a:t>• Some Dutch and Danish also spoken in the region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Section 1: Mexico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• </a:t>
            </a:r>
            <a:r>
              <a:rPr lang="en-US" dirty="0"/>
              <a:t>Native and Spanish influences have shaped Mexico.</a:t>
            </a:r>
          </a:p>
          <a:p>
            <a:pPr>
              <a:buNone/>
            </a:pPr>
            <a:r>
              <a:rPr lang="en-US" dirty="0"/>
              <a:t>• Mexico’s economy may expand because of democracy and trade.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Economics: Jobs and People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Costs </a:t>
            </a:r>
            <a:r>
              <a:rPr lang="en-US" b="1" dirty="0"/>
              <a:t>of Colonialism</a:t>
            </a:r>
          </a:p>
          <a:p>
            <a:pPr>
              <a:buNone/>
            </a:pPr>
            <a:r>
              <a:rPr lang="en-US" dirty="0"/>
              <a:t>• Colonialism left laborers poor while planters got rich</a:t>
            </a:r>
          </a:p>
          <a:p>
            <a:pPr>
              <a:buNone/>
            </a:pPr>
            <a:r>
              <a:rPr lang="en-US" dirty="0"/>
              <a:t>• Economies hurt by falling sugar </a:t>
            </a:r>
            <a:r>
              <a:rPr lang="en-US" dirty="0" smtClean="0"/>
              <a:t>trade and exporting </a:t>
            </a:r>
            <a:r>
              <a:rPr lang="en-US" dirty="0"/>
              <a:t>of natural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Continued </a:t>
            </a:r>
            <a:r>
              <a:rPr lang="en-US" b="1" i="1" dirty="0" smtClean="0"/>
              <a:t>Economics: Jobs and People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Farming </a:t>
            </a:r>
            <a:r>
              <a:rPr lang="en-US" b="1" dirty="0"/>
              <a:t>and Trade</a:t>
            </a:r>
          </a:p>
          <a:p>
            <a:pPr>
              <a:buNone/>
            </a:pPr>
            <a:r>
              <a:rPr lang="en-US" dirty="0"/>
              <a:t>• Sugar cane is Caribbean’s largest export crop</a:t>
            </a:r>
          </a:p>
          <a:p>
            <a:pPr>
              <a:buNone/>
            </a:pPr>
            <a:r>
              <a:rPr lang="en-US" dirty="0"/>
              <a:t>- also bananas, citrus, coffee, spices</a:t>
            </a:r>
          </a:p>
          <a:p>
            <a:pPr>
              <a:buNone/>
            </a:pPr>
            <a:r>
              <a:rPr lang="en-US" dirty="0"/>
              <a:t>• Poor crop-labor pay leaves Caribbean’s per-capita income very low</a:t>
            </a:r>
          </a:p>
          <a:p>
            <a:pPr>
              <a:buNone/>
            </a:pPr>
            <a:r>
              <a:rPr lang="en-US" dirty="0"/>
              <a:t>• Central America plantations produce 10% of world’s coffee, bananas</a:t>
            </a:r>
          </a:p>
          <a:p>
            <a:pPr>
              <a:buNone/>
            </a:pPr>
            <a:r>
              <a:rPr lang="en-US" dirty="0"/>
              <a:t>- mining and forest resources are also exported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dirty="0"/>
              <a:t>Panama Canal cuts through land bridge, connects Atlantic, Pacific</a:t>
            </a:r>
          </a:p>
          <a:p>
            <a:pPr>
              <a:buNone/>
            </a:pPr>
            <a:r>
              <a:rPr lang="en-US" dirty="0"/>
              <a:t>- canal traffic makes Panama an important crossroads of world-trade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Continued </a:t>
            </a:r>
            <a:r>
              <a:rPr lang="en-US" b="1" i="1" dirty="0" smtClean="0"/>
              <a:t>Economics: Jobs and People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Where </a:t>
            </a:r>
            <a:r>
              <a:rPr lang="en-US" b="1" dirty="0"/>
              <a:t>People Live and Why</a:t>
            </a:r>
          </a:p>
          <a:p>
            <a:pPr>
              <a:buNone/>
            </a:pPr>
            <a:r>
              <a:rPr lang="en-US" dirty="0"/>
              <a:t>• Both Central America, Caribbean have populations of 30–40 million</a:t>
            </a:r>
          </a:p>
          <a:p>
            <a:pPr>
              <a:buNone/>
            </a:pPr>
            <a:r>
              <a:rPr lang="en-US" dirty="0"/>
              <a:t>• In Central America most people work on farms, live in rural areas</a:t>
            </a:r>
          </a:p>
          <a:p>
            <a:pPr>
              <a:buNone/>
            </a:pPr>
            <a:r>
              <a:rPr lang="en-US" dirty="0"/>
              <a:t>• Many islands in the Caribbean are densely populated</a:t>
            </a:r>
          </a:p>
          <a:p>
            <a:pPr>
              <a:buNone/>
            </a:pPr>
            <a:r>
              <a:rPr lang="en-US" dirty="0"/>
              <a:t>- people in urban areas seek tourism </a:t>
            </a:r>
            <a:r>
              <a:rPr lang="en-US" dirty="0" smtClean="0"/>
              <a:t>jobs and </a:t>
            </a:r>
            <a:r>
              <a:rPr lang="en-US" dirty="0"/>
              <a:t>often end up in slums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Popular Culture, Tourism, and Jobs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Music </a:t>
            </a:r>
            <a:r>
              <a:rPr lang="en-US" b="1" dirty="0"/>
              <a:t>of the Caribbean</a:t>
            </a:r>
          </a:p>
          <a:p>
            <a:pPr>
              <a:buNone/>
            </a:pPr>
            <a:r>
              <a:rPr lang="en-US" dirty="0"/>
              <a:t>• Trinidad’s steel drum </a:t>
            </a:r>
            <a:r>
              <a:rPr lang="en-US" b="1" dirty="0"/>
              <a:t>calypso music</a:t>
            </a:r>
            <a:r>
              <a:rPr lang="en-US" dirty="0"/>
              <a:t> has elements from Africa, Spain</a:t>
            </a:r>
          </a:p>
          <a:p>
            <a:pPr>
              <a:buNone/>
            </a:pPr>
            <a:r>
              <a:rPr lang="en-US" dirty="0"/>
              <a:t>• Jamaican </a:t>
            </a:r>
            <a:r>
              <a:rPr lang="en-US" b="1" dirty="0"/>
              <a:t>reggae music </a:t>
            </a:r>
            <a:r>
              <a:rPr lang="en-US" dirty="0"/>
              <a:t>deals with </a:t>
            </a:r>
            <a:r>
              <a:rPr lang="en-US" dirty="0" smtClean="0"/>
              <a:t>social and </a:t>
            </a:r>
            <a:r>
              <a:rPr lang="en-US" dirty="0"/>
              <a:t>religious issues</a:t>
            </a:r>
          </a:p>
          <a:p>
            <a:pPr>
              <a:buNone/>
            </a:pPr>
            <a:r>
              <a:rPr lang="en-US" dirty="0"/>
              <a:t>- has roots in American, African music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Continued </a:t>
            </a:r>
            <a:r>
              <a:rPr lang="en-US" b="1" i="1" dirty="0" smtClean="0"/>
              <a:t>Popular Culture, Tourism, and Jobs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Tourism </a:t>
            </a:r>
            <a:r>
              <a:rPr lang="en-US" b="1" dirty="0"/>
              <a:t>and the Informal Economy</a:t>
            </a:r>
          </a:p>
          <a:p>
            <a:pPr>
              <a:buNone/>
            </a:pPr>
            <a:r>
              <a:rPr lang="en-US" dirty="0"/>
              <a:t>• Population growth means high </a:t>
            </a:r>
            <a:r>
              <a:rPr lang="en-US" dirty="0" smtClean="0"/>
              <a:t>unemployment and that is true especially </a:t>
            </a:r>
            <a:r>
              <a:rPr lang="en-US" dirty="0"/>
              <a:t>among young</a:t>
            </a:r>
          </a:p>
          <a:p>
            <a:pPr>
              <a:buNone/>
            </a:pPr>
            <a:r>
              <a:rPr lang="en-US" dirty="0"/>
              <a:t>• Tourism is </a:t>
            </a:r>
            <a:r>
              <a:rPr lang="en-US" dirty="0" smtClean="0"/>
              <a:t>important as it provides hotels, resorts, restaurants and guide </a:t>
            </a:r>
            <a:r>
              <a:rPr lang="en-US" dirty="0"/>
              <a:t>jobs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dirty="0"/>
              <a:t>Informal economy—jobs outside official </a:t>
            </a:r>
            <a:r>
              <a:rPr lang="en-US" b="1" dirty="0" smtClean="0"/>
              <a:t>channels such </a:t>
            </a:r>
            <a:r>
              <a:rPr lang="en-US" b="1" dirty="0" err="1" smtClean="0"/>
              <a:t>as:street</a:t>
            </a:r>
            <a:r>
              <a:rPr lang="en-US" b="1" dirty="0" smtClean="0"/>
              <a:t> </a:t>
            </a:r>
            <a:r>
              <a:rPr lang="en-US" b="1" dirty="0"/>
              <a:t>vending, etc.</a:t>
            </a:r>
          </a:p>
          <a:p>
            <a:pPr>
              <a:buNone/>
            </a:pPr>
            <a:r>
              <a:rPr lang="en-US" dirty="0"/>
              <a:t>- provides small income, </a:t>
            </a:r>
            <a:r>
              <a:rPr lang="en-US" dirty="0" smtClean="0"/>
              <a:t>but no </a:t>
            </a:r>
            <a:r>
              <a:rPr lang="en-US" dirty="0"/>
              <a:t>benefits or protection for workers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Section 3: Spanish-Speaking South America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• </a:t>
            </a:r>
            <a:r>
              <a:rPr lang="en-US" dirty="0"/>
              <a:t>Native peoples and settlers from Spain have shaped the culture of </a:t>
            </a:r>
            <a:r>
              <a:rPr lang="en-US" dirty="0" smtClean="0"/>
              <a:t>South</a:t>
            </a:r>
            <a:r>
              <a:rPr lang="en-US" dirty="0"/>
              <a:t> </a:t>
            </a:r>
            <a:r>
              <a:rPr lang="en-US" dirty="0" smtClean="0"/>
              <a:t>America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• Regional economic cooperation will help raise people’s standards of living.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Section 3: Spanish-Speaking South America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Conquest </a:t>
            </a:r>
            <a:r>
              <a:rPr lang="en-US" b="1" dirty="0"/>
              <a:t>and the End of Spanish </a:t>
            </a:r>
            <a:r>
              <a:rPr lang="en-US" b="1" dirty="0" smtClean="0"/>
              <a:t>Rule</a:t>
            </a:r>
          </a:p>
          <a:p>
            <a:pPr>
              <a:buNone/>
            </a:pPr>
            <a:r>
              <a:rPr lang="en-US" b="1" dirty="0" smtClean="0"/>
              <a:t>Spain and Portugal divided South America after their conquest, this section is about the Spanish-speaking nations.</a:t>
            </a:r>
            <a:endParaRPr lang="en-US" b="1" dirty="0"/>
          </a:p>
          <a:p>
            <a:pPr>
              <a:buNone/>
            </a:pPr>
            <a:r>
              <a:rPr lang="en-US" b="1" dirty="0"/>
              <a:t>Languages</a:t>
            </a:r>
          </a:p>
          <a:p>
            <a:pPr>
              <a:buNone/>
            </a:pPr>
            <a:r>
              <a:rPr lang="en-US" dirty="0"/>
              <a:t>• Spanish-speaking nations:</a:t>
            </a:r>
          </a:p>
          <a:p>
            <a:pPr>
              <a:buNone/>
            </a:pPr>
            <a:r>
              <a:rPr lang="es-ES" dirty="0"/>
              <a:t>- Argentina, Bolivia, Chile, Colombia, Ecuador</a:t>
            </a:r>
          </a:p>
          <a:p>
            <a:pPr>
              <a:buNone/>
            </a:pPr>
            <a:r>
              <a:rPr lang="en-US" dirty="0"/>
              <a:t>- Guyana, Paraguay, Peru, Uruguay, Venezuela</a:t>
            </a:r>
          </a:p>
          <a:p>
            <a:pPr>
              <a:buNone/>
            </a:pPr>
            <a:r>
              <a:rPr lang="en-US" dirty="0"/>
              <a:t>• Suriname is Dutch-speaking; French Guiana is part of France</a:t>
            </a:r>
          </a:p>
          <a:p>
            <a:pPr>
              <a:buNone/>
            </a:pPr>
            <a:r>
              <a:rPr lang="en-US" b="1" dirty="0"/>
              <a:t>The Inca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dirty="0"/>
              <a:t>Inca</a:t>
            </a:r>
            <a:r>
              <a:rPr lang="en-US" b="1" dirty="0" smtClean="0"/>
              <a:t>— </a:t>
            </a:r>
            <a:r>
              <a:rPr lang="en-US" dirty="0" smtClean="0"/>
              <a:t>great </a:t>
            </a:r>
            <a:r>
              <a:rPr lang="en-US" dirty="0"/>
              <a:t>civilization built in the harsh terrain of the Andes</a:t>
            </a:r>
          </a:p>
          <a:p>
            <a:pPr>
              <a:buNone/>
            </a:pPr>
            <a:r>
              <a:rPr lang="en-US" dirty="0"/>
              <a:t>• From their capital at Cuzco, </a:t>
            </a:r>
            <a:r>
              <a:rPr lang="en-US" dirty="0" smtClean="0"/>
              <a:t>Peru, </a:t>
            </a:r>
            <a:r>
              <a:rPr lang="en-US" dirty="0"/>
              <a:t>the Incas established an empire</a:t>
            </a:r>
          </a:p>
          <a:p>
            <a:pPr>
              <a:buNone/>
            </a:pPr>
            <a:r>
              <a:rPr lang="en-US" dirty="0"/>
              <a:t>- by 1500, empire stretched 2,500 miles along west coast of continent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Continued </a:t>
            </a:r>
            <a:r>
              <a:rPr lang="en-US" b="1" i="1" dirty="0" smtClean="0"/>
              <a:t>Conquest and the End of Spanish Rule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The </a:t>
            </a:r>
            <a:r>
              <a:rPr lang="en-US" b="1" dirty="0"/>
              <a:t>Spanish Conquest</a:t>
            </a:r>
          </a:p>
          <a:p>
            <a:pPr>
              <a:buNone/>
            </a:pPr>
            <a:r>
              <a:rPr lang="en-US" dirty="0"/>
              <a:t>• Pizarro conquers Incas for </a:t>
            </a:r>
            <a:r>
              <a:rPr lang="en-US" dirty="0" smtClean="0"/>
              <a:t>Spain because the Spanish want </a:t>
            </a:r>
            <a:r>
              <a:rPr lang="en-US" dirty="0"/>
              <a:t>Incan </a:t>
            </a:r>
            <a:r>
              <a:rPr lang="en-US" dirty="0" smtClean="0"/>
              <a:t>gold</a:t>
            </a:r>
            <a:r>
              <a:rPr lang="en-US" dirty="0"/>
              <a:t> </a:t>
            </a:r>
            <a:r>
              <a:rPr lang="en-US" dirty="0" smtClean="0"/>
              <a:t>and silver</a:t>
            </a:r>
          </a:p>
          <a:p>
            <a:pPr>
              <a:buNone/>
            </a:pPr>
            <a:r>
              <a:rPr lang="en-US" dirty="0" smtClean="0"/>
              <a:t>• Spanish force </a:t>
            </a:r>
            <a:r>
              <a:rPr lang="en-US" dirty="0"/>
              <a:t>natives to work mines, </a:t>
            </a:r>
            <a:r>
              <a:rPr lang="en-US" dirty="0" smtClean="0"/>
              <a:t>farms and many are abused or </a:t>
            </a:r>
            <a:r>
              <a:rPr lang="en-US" dirty="0"/>
              <a:t>worked to death</a:t>
            </a:r>
          </a:p>
          <a:p>
            <a:pPr>
              <a:buNone/>
            </a:pPr>
            <a:r>
              <a:rPr lang="en-US" dirty="0"/>
              <a:t>- </a:t>
            </a:r>
            <a:r>
              <a:rPr lang="en-US" dirty="0" smtClean="0"/>
              <a:t>They also move the Incas </a:t>
            </a:r>
            <a:r>
              <a:rPr lang="en-US" dirty="0"/>
              <a:t>to </a:t>
            </a:r>
            <a:r>
              <a:rPr lang="en-US" dirty="0" smtClean="0"/>
              <a:t>plantations which disrupt families and </a:t>
            </a:r>
            <a:r>
              <a:rPr lang="en-US" dirty="0"/>
              <a:t>communities</a:t>
            </a:r>
          </a:p>
          <a:p>
            <a:pPr>
              <a:buNone/>
            </a:pPr>
            <a:r>
              <a:rPr lang="en-US" dirty="0"/>
              <a:t>• Spanish replaces Inca’s </a:t>
            </a:r>
            <a:r>
              <a:rPr lang="en-US" b="1" dirty="0"/>
              <a:t>Quechua </a:t>
            </a:r>
            <a:r>
              <a:rPr lang="en-US" dirty="0"/>
              <a:t>language, </a:t>
            </a:r>
            <a:r>
              <a:rPr lang="en-US" dirty="0" smtClean="0"/>
              <a:t>although millions of natives </a:t>
            </a:r>
            <a:r>
              <a:rPr lang="en-US" dirty="0"/>
              <a:t>still speak </a:t>
            </a:r>
            <a:r>
              <a:rPr lang="en-US" dirty="0" smtClean="0"/>
              <a:t>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Continued </a:t>
            </a:r>
            <a:r>
              <a:rPr lang="en-US" b="1" i="1" dirty="0" smtClean="0"/>
              <a:t>Conquest and the End of Spanish Rule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Independence </a:t>
            </a:r>
            <a:r>
              <a:rPr lang="en-US" b="1" dirty="0"/>
              <a:t>Movements</a:t>
            </a:r>
          </a:p>
          <a:p>
            <a:pPr>
              <a:buNone/>
            </a:pPr>
            <a:r>
              <a:rPr lang="en-US" dirty="0"/>
              <a:t>• South American countries seek independence in early 1800s</a:t>
            </a:r>
          </a:p>
          <a:p>
            <a:pPr>
              <a:buNone/>
            </a:pPr>
            <a:r>
              <a:rPr lang="es-ES" dirty="0"/>
              <a:t>- Simón Bolívar </a:t>
            </a:r>
            <a:r>
              <a:rPr lang="es-ES" dirty="0" err="1"/>
              <a:t>helps</a:t>
            </a:r>
            <a:r>
              <a:rPr lang="es-ES" dirty="0"/>
              <a:t> </a:t>
            </a:r>
            <a:r>
              <a:rPr lang="es-ES" dirty="0" err="1"/>
              <a:t>liberate</a:t>
            </a:r>
            <a:r>
              <a:rPr lang="es-ES" dirty="0"/>
              <a:t> Colombia, Venezuela, Ecuador, Bolivia</a:t>
            </a:r>
          </a:p>
          <a:p>
            <a:pPr>
              <a:buNone/>
            </a:pPr>
            <a:r>
              <a:rPr lang="en-US" dirty="0"/>
              <a:t>- José de San </a:t>
            </a:r>
            <a:r>
              <a:rPr lang="en-US" dirty="0" err="1"/>
              <a:t>Martín</a:t>
            </a:r>
            <a:r>
              <a:rPr lang="en-US" dirty="0"/>
              <a:t> leads Argentina, Chile, </a:t>
            </a:r>
            <a:r>
              <a:rPr lang="en-US" dirty="0" smtClean="0"/>
              <a:t>Peru to independence</a:t>
            </a:r>
            <a:endParaRPr lang="en-US" dirty="0"/>
          </a:p>
          <a:p>
            <a:pPr>
              <a:buNone/>
            </a:pPr>
            <a:r>
              <a:rPr lang="en-US" dirty="0"/>
              <a:t>• Argentina and Chile first to gain independence</a:t>
            </a:r>
          </a:p>
          <a:p>
            <a:pPr>
              <a:buNone/>
            </a:pPr>
            <a:r>
              <a:rPr lang="en-US" dirty="0"/>
              <a:t>- </a:t>
            </a:r>
            <a:r>
              <a:rPr lang="en-US" dirty="0" smtClean="0"/>
              <a:t>They are farthest </a:t>
            </a:r>
            <a:r>
              <a:rPr lang="en-US" dirty="0"/>
              <a:t>from </a:t>
            </a:r>
            <a:r>
              <a:rPr lang="en-US" dirty="0" smtClean="0"/>
              <a:t>Lima which is the center </a:t>
            </a:r>
            <a:r>
              <a:rPr lang="en-US" dirty="0"/>
              <a:t>of Spanish control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dirty="0" smtClean="0"/>
              <a:t>Geography of South America </a:t>
            </a:r>
            <a:r>
              <a:rPr lang="en-US" dirty="0"/>
              <a:t>(mountains, rain forests) keeps countries from unifying</a:t>
            </a:r>
          </a:p>
          <a:p>
            <a:pPr>
              <a:buNone/>
            </a:pPr>
            <a:r>
              <a:rPr lang="en-US" dirty="0"/>
              <a:t>- </a:t>
            </a:r>
            <a:r>
              <a:rPr lang="en-US" dirty="0" smtClean="0"/>
              <a:t>With limited </a:t>
            </a:r>
            <a:r>
              <a:rPr lang="en-US" dirty="0"/>
              <a:t>interaction </a:t>
            </a:r>
            <a:r>
              <a:rPr lang="en-US" dirty="0" smtClean="0"/>
              <a:t>comes underdevelopment and </a:t>
            </a:r>
            <a:r>
              <a:rPr lang="en-US" dirty="0"/>
              <a:t>political </a:t>
            </a:r>
            <a:r>
              <a:rPr lang="en-US" dirty="0" smtClean="0"/>
              <a:t>instability for the newly independent countries.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Continued </a:t>
            </a:r>
            <a:r>
              <a:rPr lang="en-US" b="1" i="1" dirty="0" smtClean="0"/>
              <a:t>Conquest and the End of Spanish Rule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Government </a:t>
            </a:r>
            <a:r>
              <a:rPr lang="en-US" b="1" dirty="0"/>
              <a:t>by the Few</a:t>
            </a:r>
          </a:p>
          <a:p>
            <a:pPr>
              <a:buNone/>
            </a:pPr>
            <a:r>
              <a:rPr lang="en-US" dirty="0"/>
              <a:t>• Since independence, many countries </a:t>
            </a:r>
            <a:r>
              <a:rPr lang="en-US" dirty="0" smtClean="0"/>
              <a:t>are governed </a:t>
            </a:r>
            <a:r>
              <a:rPr lang="en-US" dirty="0"/>
              <a:t>by oligarchy or military rule</a:t>
            </a:r>
          </a:p>
          <a:p>
            <a:pPr>
              <a:buNone/>
            </a:pPr>
            <a:r>
              <a:rPr lang="en-US" dirty="0"/>
              <a:t>- authoritarian rule delays development of democracy</a:t>
            </a:r>
          </a:p>
          <a:p>
            <a:pPr>
              <a:buNone/>
            </a:pPr>
            <a:r>
              <a:rPr lang="en-US" dirty="0" smtClean="0"/>
              <a:t>- These countries also show </a:t>
            </a:r>
            <a:r>
              <a:rPr lang="en-US" dirty="0"/>
              <a:t>effects of colonialism: strong armies, weak economies, class divisions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Section 1: Mexico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Colonialism </a:t>
            </a:r>
            <a:r>
              <a:rPr lang="en-US" b="1" dirty="0"/>
              <a:t>and Independence</a:t>
            </a:r>
          </a:p>
          <a:p>
            <a:pPr>
              <a:buNone/>
            </a:pPr>
            <a:r>
              <a:rPr lang="en-US" b="1" dirty="0"/>
              <a:t>Native Americans and the Spanish Conquest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dirty="0" smtClean="0"/>
              <a:t>Mexico is inhabited by Native </a:t>
            </a:r>
            <a:r>
              <a:rPr lang="en-US" dirty="0"/>
              <a:t>peoples: </a:t>
            </a:r>
            <a:r>
              <a:rPr lang="en-US" dirty="0" smtClean="0"/>
              <a:t>people of Teotihuacán </a:t>
            </a:r>
            <a:r>
              <a:rPr lang="en-US" dirty="0"/>
              <a:t>(a city-state), </a:t>
            </a:r>
            <a:r>
              <a:rPr lang="en-US" dirty="0" err="1"/>
              <a:t>Toltecs</a:t>
            </a:r>
            <a:r>
              <a:rPr lang="en-US" dirty="0"/>
              <a:t>, </a:t>
            </a:r>
            <a:r>
              <a:rPr lang="en-US" dirty="0" smtClean="0"/>
              <a:t>Mayans, </a:t>
            </a:r>
            <a:r>
              <a:rPr lang="en-US" dirty="0"/>
              <a:t>Aztecs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dirty="0"/>
              <a:t>Spanish conquest—</a:t>
            </a:r>
            <a:r>
              <a:rPr lang="en-US" dirty="0"/>
              <a:t>Hernando Cortés lands on Mexican coast in </a:t>
            </a:r>
            <a:r>
              <a:rPr lang="en-US" dirty="0" smtClean="0"/>
              <a:t>1519 and looks to conquer the native peoples</a:t>
            </a:r>
            <a:endParaRPr lang="en-US" dirty="0"/>
          </a:p>
          <a:p>
            <a:pPr>
              <a:buNone/>
            </a:pPr>
            <a:r>
              <a:rPr lang="en-US" dirty="0"/>
              <a:t>- Spaniards march to </a:t>
            </a:r>
            <a:r>
              <a:rPr lang="en-US" b="1" dirty="0" err="1"/>
              <a:t>Tenochtitlán</a:t>
            </a:r>
            <a:r>
              <a:rPr lang="en-US" b="1" dirty="0"/>
              <a:t> </a:t>
            </a:r>
            <a:r>
              <a:rPr lang="en-US" dirty="0"/>
              <a:t>(site of Mexico City today</a:t>
            </a:r>
            <a:r>
              <a:rPr lang="en-US" dirty="0" smtClean="0"/>
              <a:t>) and take it over</a:t>
            </a:r>
            <a:endParaRPr lang="en-US" dirty="0"/>
          </a:p>
          <a:p>
            <a:pPr>
              <a:buNone/>
            </a:pPr>
            <a:r>
              <a:rPr lang="en-US" dirty="0"/>
              <a:t>- </a:t>
            </a:r>
            <a:r>
              <a:rPr lang="en-US" dirty="0" smtClean="0"/>
              <a:t>Spanish conquest </a:t>
            </a:r>
            <a:r>
              <a:rPr lang="en-US" dirty="0"/>
              <a:t>is complete by </a:t>
            </a:r>
            <a:r>
              <a:rPr lang="en-US" dirty="0" smtClean="0"/>
              <a:t>1521.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 Cultural Mosaic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Varied </a:t>
            </a:r>
            <a:r>
              <a:rPr lang="en-US" b="1" dirty="0"/>
              <a:t>and Separate</a:t>
            </a:r>
          </a:p>
          <a:p>
            <a:pPr>
              <a:buNone/>
            </a:pPr>
            <a:r>
              <a:rPr lang="en-US" dirty="0"/>
              <a:t>• South America is a complex </a:t>
            </a:r>
            <a:r>
              <a:rPr lang="en-US" dirty="0" smtClean="0"/>
              <a:t>mosaic, with cultures that are closely </a:t>
            </a:r>
            <a:r>
              <a:rPr lang="en-US" dirty="0" err="1" smtClean="0"/>
              <a:t>similiar</a:t>
            </a:r>
            <a:r>
              <a:rPr lang="en-US" dirty="0" smtClean="0"/>
              <a:t> </a:t>
            </a:r>
            <a:r>
              <a:rPr lang="en-US" dirty="0"/>
              <a:t>but separate</a:t>
            </a:r>
          </a:p>
          <a:p>
            <a:pPr>
              <a:buNone/>
            </a:pPr>
            <a:r>
              <a:rPr lang="en-US" b="1" dirty="0"/>
              <a:t>Literature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dirty="0" smtClean="0"/>
              <a:t>South America has a </a:t>
            </a:r>
            <a:r>
              <a:rPr lang="en-US" dirty="0"/>
              <a:t>strong literary </a:t>
            </a:r>
            <a:r>
              <a:rPr lang="en-US" dirty="0" smtClean="0"/>
              <a:t>heritage, as many 20th </a:t>
            </a:r>
            <a:r>
              <a:rPr lang="en-US" dirty="0"/>
              <a:t>century </a:t>
            </a:r>
            <a:r>
              <a:rPr lang="en-US" dirty="0" smtClean="0"/>
              <a:t>novelists from the area </a:t>
            </a:r>
            <a:r>
              <a:rPr lang="en-US" dirty="0"/>
              <a:t>world famous</a:t>
            </a:r>
          </a:p>
          <a:p>
            <a:pPr>
              <a:buNone/>
            </a:pPr>
            <a:r>
              <a:rPr lang="en-US" dirty="0"/>
              <a:t>• Colombia’s Gabriel </a:t>
            </a:r>
            <a:r>
              <a:rPr lang="en-US" dirty="0" err="1"/>
              <a:t>García</a:t>
            </a:r>
            <a:r>
              <a:rPr lang="en-US" dirty="0"/>
              <a:t> </a:t>
            </a:r>
            <a:r>
              <a:rPr lang="en-US" dirty="0" err="1" smtClean="0"/>
              <a:t>Márquez</a:t>
            </a:r>
            <a:r>
              <a:rPr lang="en-US" dirty="0" smtClean="0"/>
              <a:t> actually </a:t>
            </a:r>
            <a:r>
              <a:rPr lang="en-US" dirty="0"/>
              <a:t>wins 1982 Nobel Literature prize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Continued </a:t>
            </a:r>
            <a:r>
              <a:rPr lang="en-US" b="1" i="1" dirty="0" smtClean="0"/>
              <a:t>A Cultural Mosaic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Music</a:t>
            </a:r>
            <a:endParaRPr lang="en-US" b="1" dirty="0"/>
          </a:p>
          <a:p>
            <a:pPr>
              <a:buNone/>
            </a:pPr>
            <a:r>
              <a:rPr lang="en-US" dirty="0"/>
              <a:t>• Popular music combines Indian, African, European elements</a:t>
            </a:r>
          </a:p>
          <a:p>
            <a:pPr>
              <a:buNone/>
            </a:pPr>
            <a:r>
              <a:rPr lang="en-US" dirty="0"/>
              <a:t>• Many cities have symphonies and opera companies</a:t>
            </a:r>
          </a:p>
          <a:p>
            <a:pPr>
              <a:buNone/>
            </a:pPr>
            <a:r>
              <a:rPr lang="en-US" b="1" dirty="0"/>
              <a:t>Arts and Crafts</a:t>
            </a:r>
          </a:p>
          <a:p>
            <a:pPr>
              <a:buNone/>
            </a:pPr>
            <a:r>
              <a:rPr lang="en-US" dirty="0"/>
              <a:t>• Pottery, textiles, glass- and metalwork</a:t>
            </a:r>
          </a:p>
          <a:p>
            <a:pPr>
              <a:buNone/>
            </a:pPr>
            <a:r>
              <a:rPr lang="en-US" dirty="0"/>
              <a:t>- decorate with folk art, Indian religious symbols</a:t>
            </a:r>
          </a:p>
          <a:p>
            <a:pPr>
              <a:buNone/>
            </a:pPr>
            <a:r>
              <a:rPr lang="en-US" dirty="0"/>
              <a:t>- Indians weave llama, alpaca wool ponchos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Economics: Resources and Trade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Economies </a:t>
            </a:r>
            <a:r>
              <a:rPr lang="en-US" b="1" dirty="0"/>
              <a:t>of the Region</a:t>
            </a:r>
          </a:p>
          <a:p>
            <a:pPr>
              <a:buNone/>
            </a:pPr>
            <a:r>
              <a:rPr lang="en-US" dirty="0"/>
              <a:t>• Wide variety of products due to resources, land, climate, vegetation</a:t>
            </a:r>
          </a:p>
          <a:p>
            <a:pPr>
              <a:buFontTx/>
              <a:buChar char="-"/>
            </a:pPr>
            <a:r>
              <a:rPr lang="en-US" dirty="0" smtClean="0"/>
              <a:t>Guyana</a:t>
            </a:r>
            <a:r>
              <a:rPr lang="en-US" dirty="0"/>
              <a:t>, Suriname, French Guiana: </a:t>
            </a:r>
            <a:r>
              <a:rPr lang="en-US" dirty="0" smtClean="0"/>
              <a:t>crops</a:t>
            </a:r>
          </a:p>
          <a:p>
            <a:pPr>
              <a:buNone/>
            </a:pPr>
            <a:r>
              <a:rPr lang="en-US" dirty="0" smtClean="0"/>
              <a:t>-   Colombia</a:t>
            </a:r>
            <a:r>
              <a:rPr lang="en-US" dirty="0"/>
              <a:t>, Venezuela: oil</a:t>
            </a:r>
          </a:p>
          <a:p>
            <a:pPr>
              <a:buFontTx/>
              <a:buChar char="-"/>
            </a:pPr>
            <a:r>
              <a:rPr lang="en-US" dirty="0" smtClean="0"/>
              <a:t>Peru</a:t>
            </a:r>
            <a:r>
              <a:rPr lang="en-US" dirty="0"/>
              <a:t>: fishing;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Ecuador</a:t>
            </a:r>
            <a:r>
              <a:rPr lang="en-US" dirty="0"/>
              <a:t>: </a:t>
            </a:r>
            <a:r>
              <a:rPr lang="en-US" dirty="0" smtClean="0"/>
              <a:t>shrimp</a:t>
            </a:r>
          </a:p>
          <a:p>
            <a:pPr>
              <a:buFontTx/>
              <a:buChar char="-"/>
            </a:pPr>
            <a:r>
              <a:rPr lang="en-US" dirty="0" smtClean="0"/>
              <a:t>Bolivia</a:t>
            </a:r>
            <a:r>
              <a:rPr lang="en-US" dirty="0"/>
              <a:t>: tin, zinc, </a:t>
            </a:r>
            <a:r>
              <a:rPr lang="en-US" dirty="0" smtClean="0"/>
              <a:t>copper</a:t>
            </a: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Argentina</a:t>
            </a:r>
            <a:r>
              <a:rPr lang="en-US" dirty="0"/>
              <a:t>, Uruguay: agriculture;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Paraguay</a:t>
            </a:r>
            <a:r>
              <a:rPr lang="en-US" dirty="0"/>
              <a:t>: soybeans, cotton, hides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Continued </a:t>
            </a:r>
            <a:r>
              <a:rPr lang="en-US" b="1" i="1" dirty="0" smtClean="0"/>
              <a:t>Economics: Resources and Trade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Chile’s </a:t>
            </a:r>
            <a:r>
              <a:rPr lang="en-US" b="1" dirty="0"/>
              <a:t>Success </a:t>
            </a:r>
            <a:r>
              <a:rPr lang="en-US" b="1" dirty="0" smtClean="0"/>
              <a:t>Story</a:t>
            </a:r>
          </a:p>
          <a:p>
            <a:pPr>
              <a:buNone/>
            </a:pPr>
            <a:r>
              <a:rPr lang="en-US" b="1" dirty="0" smtClean="0"/>
              <a:t>Chile is one of the countries that has succeeded</a:t>
            </a:r>
            <a:endParaRPr lang="en-US" b="1" dirty="0"/>
          </a:p>
          <a:p>
            <a:pPr>
              <a:buNone/>
            </a:pPr>
            <a:r>
              <a:rPr lang="en-US" dirty="0"/>
              <a:t>• </a:t>
            </a:r>
            <a:r>
              <a:rPr lang="en-US" dirty="0" smtClean="0"/>
              <a:t>Chile engages </a:t>
            </a:r>
            <a:r>
              <a:rPr lang="en-US" dirty="0"/>
              <a:t>in global </a:t>
            </a:r>
            <a:r>
              <a:rPr lang="en-US" dirty="0" smtClean="0"/>
              <a:t>trade with its </a:t>
            </a:r>
            <a:r>
              <a:rPr lang="en-US" dirty="0"/>
              <a:t>largest export </a:t>
            </a:r>
            <a:r>
              <a:rPr lang="en-US" dirty="0" smtClean="0"/>
              <a:t>being </a:t>
            </a:r>
            <a:r>
              <a:rPr lang="en-US" dirty="0"/>
              <a:t>copper</a:t>
            </a:r>
          </a:p>
          <a:p>
            <a:pPr>
              <a:buNone/>
            </a:pPr>
            <a:r>
              <a:rPr lang="en-US" dirty="0"/>
              <a:t>• Exports its produce </a:t>
            </a:r>
            <a:r>
              <a:rPr lang="en-US" dirty="0" smtClean="0"/>
              <a:t>north and that is ideal because its </a:t>
            </a:r>
            <a:r>
              <a:rPr lang="en-US" dirty="0"/>
              <a:t>harvest is </a:t>
            </a:r>
            <a:r>
              <a:rPr lang="en-US" dirty="0" smtClean="0"/>
              <a:t>during the </a:t>
            </a:r>
            <a:r>
              <a:rPr lang="en-US" dirty="0"/>
              <a:t>North American </a:t>
            </a:r>
            <a:r>
              <a:rPr lang="en-US" dirty="0" smtClean="0"/>
              <a:t>winter.</a:t>
            </a:r>
            <a:endParaRPr lang="en-US" dirty="0"/>
          </a:p>
          <a:p>
            <a:pPr>
              <a:buNone/>
            </a:pPr>
            <a:r>
              <a:rPr lang="en-US" dirty="0"/>
              <a:t>• Works for regional economic </a:t>
            </a:r>
            <a:r>
              <a:rPr lang="en-US" dirty="0" smtClean="0"/>
              <a:t>cooperation.</a:t>
            </a:r>
          </a:p>
          <a:p>
            <a:pPr>
              <a:buNone/>
            </a:pPr>
            <a:r>
              <a:rPr lang="en-US" dirty="0" smtClean="0"/>
              <a:t> • It is also </a:t>
            </a:r>
            <a:r>
              <a:rPr lang="en-US" dirty="0" err="1" smtClean="0"/>
              <a:t>Mercosur</a:t>
            </a:r>
            <a:r>
              <a:rPr lang="en-US" dirty="0" smtClean="0"/>
              <a:t>, a common economic market for South American countries, </a:t>
            </a:r>
            <a:r>
              <a:rPr lang="en-US" dirty="0"/>
              <a:t>associate </a:t>
            </a:r>
            <a:r>
              <a:rPr lang="en-US" dirty="0" smtClean="0"/>
              <a:t>member,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Education and the Future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Literacy </a:t>
            </a:r>
            <a:r>
              <a:rPr lang="en-US" b="1" dirty="0"/>
              <a:t>in South America</a:t>
            </a:r>
          </a:p>
          <a:p>
            <a:pPr>
              <a:buNone/>
            </a:pPr>
            <a:r>
              <a:rPr lang="en-US" dirty="0"/>
              <a:t>• Spanish-speaking South American countries have high literacy rates</a:t>
            </a:r>
          </a:p>
          <a:p>
            <a:pPr>
              <a:buNone/>
            </a:pPr>
            <a:r>
              <a:rPr lang="es-ES" dirty="0"/>
              <a:t>- </a:t>
            </a:r>
            <a:r>
              <a:rPr lang="es-ES" dirty="0" err="1" smtClean="0"/>
              <a:t>They</a:t>
            </a:r>
            <a:r>
              <a:rPr lang="es-ES" dirty="0" smtClean="0"/>
              <a:t> are </a:t>
            </a:r>
            <a:r>
              <a:rPr lang="es-ES" dirty="0" err="1" smtClean="0"/>
              <a:t>much</a:t>
            </a:r>
            <a:r>
              <a:rPr lang="es-ES" dirty="0" smtClean="0"/>
              <a:t> </a:t>
            </a:r>
            <a:r>
              <a:rPr lang="es-ES" dirty="0" err="1" smtClean="0"/>
              <a:t>better</a:t>
            </a:r>
            <a:r>
              <a:rPr lang="es-ES" dirty="0" smtClean="0"/>
              <a:t> </a:t>
            </a:r>
            <a:r>
              <a:rPr lang="es-ES" dirty="0" err="1"/>
              <a:t>than</a:t>
            </a:r>
            <a:r>
              <a:rPr lang="es-ES" dirty="0"/>
              <a:t> Central </a:t>
            </a:r>
            <a:r>
              <a:rPr lang="es-ES" dirty="0" err="1"/>
              <a:t>America</a:t>
            </a:r>
            <a:r>
              <a:rPr lang="es-ES" dirty="0"/>
              <a:t>, </a:t>
            </a:r>
            <a:r>
              <a:rPr lang="es-ES" dirty="0" err="1"/>
              <a:t>Caribbean</a:t>
            </a:r>
            <a:r>
              <a:rPr lang="es-ES" dirty="0"/>
              <a:t>, </a:t>
            </a:r>
            <a:r>
              <a:rPr lang="es-ES" dirty="0" err="1"/>
              <a:t>Mexico</a:t>
            </a:r>
            <a:r>
              <a:rPr lang="es-ES" dirty="0"/>
              <a:t>, </a:t>
            </a:r>
            <a:r>
              <a:rPr lang="es-ES" dirty="0" err="1"/>
              <a:t>Brazil</a:t>
            </a:r>
            <a:endParaRPr lang="es-ES" dirty="0"/>
          </a:p>
          <a:p>
            <a:pPr>
              <a:buNone/>
            </a:pPr>
            <a:r>
              <a:rPr lang="en-US" dirty="0"/>
              <a:t>- </a:t>
            </a:r>
            <a:r>
              <a:rPr lang="en-US" dirty="0" smtClean="0"/>
              <a:t>It is 90</a:t>
            </a:r>
            <a:r>
              <a:rPr lang="en-US" dirty="0"/>
              <a:t>% in Argentina, Chile, Uruguay with rates for women as high as 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Continued </a:t>
            </a:r>
            <a:r>
              <a:rPr lang="en-US" b="1" i="1" dirty="0" smtClean="0"/>
              <a:t>Education and the Future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The </a:t>
            </a:r>
            <a:r>
              <a:rPr lang="en-US" b="1" dirty="0"/>
              <a:t>Case of Chile</a:t>
            </a:r>
          </a:p>
          <a:p>
            <a:pPr>
              <a:buNone/>
            </a:pPr>
            <a:r>
              <a:rPr lang="en-US" dirty="0"/>
              <a:t>• 95% adult literacy rate, 98% for young people</a:t>
            </a:r>
          </a:p>
          <a:p>
            <a:pPr>
              <a:buNone/>
            </a:pPr>
            <a:r>
              <a:rPr lang="en-US" dirty="0"/>
              <a:t>• All children ages 6–13 attend school; free public education</a:t>
            </a:r>
          </a:p>
          <a:p>
            <a:pPr>
              <a:buNone/>
            </a:pPr>
            <a:r>
              <a:rPr lang="en-US" dirty="0"/>
              <a:t>• General Augusto </a:t>
            </a:r>
            <a:r>
              <a:rPr lang="en-US" dirty="0" err="1"/>
              <a:t>Pinochet’s</a:t>
            </a:r>
            <a:r>
              <a:rPr lang="en-US" dirty="0"/>
              <a:t> 1973 coup undermined higher education</a:t>
            </a:r>
          </a:p>
          <a:p>
            <a:pPr>
              <a:buNone/>
            </a:pPr>
            <a:r>
              <a:rPr lang="en-US" dirty="0"/>
              <a:t>- since Pinochet left in 1990, universities are rebuilding standards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Section 4: Brazil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• </a:t>
            </a:r>
            <a:r>
              <a:rPr lang="en-US" dirty="0"/>
              <a:t>Native peoples, Portuguese, and Africans have shaped Brazil.</a:t>
            </a:r>
          </a:p>
          <a:p>
            <a:pPr>
              <a:buNone/>
            </a:pPr>
            <a:r>
              <a:rPr lang="en-US" dirty="0"/>
              <a:t>• Brazil has the largest territory and the largest population of any country </a:t>
            </a:r>
            <a:r>
              <a:rPr lang="en-US" dirty="0" smtClean="0"/>
              <a:t>in Latin </a:t>
            </a:r>
            <a:r>
              <a:rPr lang="en-US" dirty="0"/>
              <a:t>America.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Section 4: Brazil</a:t>
            </a:r>
            <a:br>
              <a:rPr lang="en-US" b="1" dirty="0" smtClean="0"/>
            </a:br>
            <a:r>
              <a:rPr lang="en-US" b="1" dirty="0" smtClean="0"/>
              <a:t>History: A Divided Continent</a:t>
            </a:r>
            <a:br>
              <a:rPr lang="en-US" b="1" dirty="0" smtClean="0"/>
            </a:br>
            <a:r>
              <a:rPr lang="en-US" b="1" dirty="0" smtClean="0"/>
              <a:t>Native Peoples and Portuguese Conquest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• </a:t>
            </a:r>
            <a:r>
              <a:rPr lang="en-US" b="1" dirty="0"/>
              <a:t>Treaty of </a:t>
            </a:r>
            <a:r>
              <a:rPr lang="en-US" b="1" dirty="0" smtClean="0"/>
              <a:t>Tordesillas</a:t>
            </a:r>
            <a:r>
              <a:rPr lang="en-US" dirty="0" smtClean="0"/>
              <a:t>—1494 </a:t>
            </a:r>
            <a:r>
              <a:rPr lang="en-US" dirty="0"/>
              <a:t>agreement between Spain and Portugal</a:t>
            </a:r>
          </a:p>
          <a:p>
            <a:pPr>
              <a:buNone/>
            </a:pPr>
            <a:r>
              <a:rPr lang="en-US" dirty="0"/>
              <a:t>- gives Portugal control of what would become Brazil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dirty="0" smtClean="0"/>
              <a:t>There were 1–5 </a:t>
            </a:r>
            <a:r>
              <a:rPr lang="en-US" dirty="0"/>
              <a:t>million natives in area before colonists arrive in early 1500s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dirty="0" smtClean="0"/>
              <a:t>There was no gold or </a:t>
            </a:r>
            <a:r>
              <a:rPr lang="en-US" dirty="0"/>
              <a:t>silver, so colonists </a:t>
            </a:r>
            <a:r>
              <a:rPr lang="en-US" dirty="0" smtClean="0"/>
              <a:t>cleared </a:t>
            </a:r>
            <a:r>
              <a:rPr lang="en-US" dirty="0"/>
              <a:t>forests for sugar </a:t>
            </a:r>
            <a:r>
              <a:rPr lang="en-US" dirty="0" smtClean="0"/>
              <a:t>plantations.</a:t>
            </a:r>
            <a:endParaRPr lang="en-US" dirty="0"/>
          </a:p>
          <a:p>
            <a:pPr>
              <a:buNone/>
            </a:pPr>
            <a:r>
              <a:rPr lang="en-US" dirty="0"/>
              <a:t>- </a:t>
            </a:r>
            <a:r>
              <a:rPr lang="en-US" dirty="0" smtClean="0"/>
              <a:t>They would settle the coast and </a:t>
            </a:r>
            <a:r>
              <a:rPr lang="en-US" dirty="0"/>
              <a:t>put natives to work on plantations in interior</a:t>
            </a:r>
          </a:p>
          <a:p>
            <a:pPr>
              <a:buNone/>
            </a:pPr>
            <a:r>
              <a:rPr lang="en-US" dirty="0"/>
              <a:t>- </a:t>
            </a:r>
            <a:r>
              <a:rPr lang="en-US" dirty="0" smtClean="0"/>
              <a:t>Natives would </a:t>
            </a:r>
            <a:r>
              <a:rPr lang="en-US" dirty="0"/>
              <a:t>die of diseases, so African slaves brought </a:t>
            </a:r>
            <a:r>
              <a:rPr lang="en-US" dirty="0" smtClean="0"/>
              <a:t>in</a:t>
            </a:r>
            <a:endParaRPr lang="en-US" dirty="0"/>
          </a:p>
          <a:p>
            <a:pPr>
              <a:buNone/>
            </a:pPr>
            <a:r>
              <a:rPr lang="en-US" dirty="0"/>
              <a:t>- </a:t>
            </a:r>
            <a:r>
              <a:rPr lang="en-US" dirty="0" smtClean="0"/>
              <a:t>So today </a:t>
            </a:r>
            <a:r>
              <a:rPr lang="en-US" dirty="0"/>
              <a:t>Brazil is mix of European, </a:t>
            </a:r>
            <a:r>
              <a:rPr lang="en-US" dirty="0" smtClean="0"/>
              <a:t>African and native </a:t>
            </a:r>
            <a:r>
              <a:rPr lang="en-US" dirty="0"/>
              <a:t>ancestry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Continued </a:t>
            </a:r>
            <a:r>
              <a:rPr lang="en-US" b="1" i="1" dirty="0" smtClean="0"/>
              <a:t>History: A Divided Continent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Independence </a:t>
            </a:r>
            <a:r>
              <a:rPr lang="en-US" b="1" dirty="0"/>
              <a:t>for Brazil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dirty="0" smtClean="0"/>
              <a:t>It was a Portuguese </a:t>
            </a:r>
            <a:r>
              <a:rPr lang="en-US" dirty="0"/>
              <a:t>colony from 1500 to 1822</a:t>
            </a:r>
          </a:p>
          <a:p>
            <a:pPr>
              <a:buNone/>
            </a:pPr>
            <a:r>
              <a:rPr lang="en-US" dirty="0"/>
              <a:t>- </a:t>
            </a:r>
            <a:r>
              <a:rPr lang="en-US" dirty="0" smtClean="0"/>
              <a:t>Napoleon would invade </a:t>
            </a:r>
            <a:r>
              <a:rPr lang="en-US" dirty="0"/>
              <a:t>Portugal in 1807</a:t>
            </a:r>
          </a:p>
          <a:p>
            <a:pPr>
              <a:buNone/>
            </a:pPr>
            <a:r>
              <a:rPr lang="en-US" dirty="0"/>
              <a:t>- </a:t>
            </a:r>
            <a:r>
              <a:rPr lang="en-US" dirty="0" smtClean="0"/>
              <a:t>So the Portuguese </a:t>
            </a:r>
            <a:r>
              <a:rPr lang="en-US" dirty="0"/>
              <a:t>royal court moves to Brazil</a:t>
            </a:r>
          </a:p>
          <a:p>
            <a:pPr>
              <a:buNone/>
            </a:pPr>
            <a:r>
              <a:rPr lang="en-US" dirty="0"/>
              <a:t>• Brazil seeks independence after Napoleon’s defeat in </a:t>
            </a:r>
            <a:r>
              <a:rPr lang="en-US" dirty="0" smtClean="0"/>
              <a:t>1815.</a:t>
            </a:r>
            <a:endParaRPr lang="en-US" dirty="0"/>
          </a:p>
          <a:p>
            <a:pPr>
              <a:buNone/>
            </a:pPr>
            <a:r>
              <a:rPr lang="en-US" dirty="0"/>
              <a:t>- </a:t>
            </a:r>
            <a:r>
              <a:rPr lang="en-US" dirty="0" smtClean="0"/>
              <a:t>Brazilians actually </a:t>
            </a:r>
            <a:r>
              <a:rPr lang="en-US" dirty="0"/>
              <a:t>petition Dom Pedro, son of Portugal’s king, to </a:t>
            </a:r>
            <a:r>
              <a:rPr lang="en-US" dirty="0" smtClean="0"/>
              <a:t>rule them and an independent country</a:t>
            </a:r>
            <a:endParaRPr lang="en-US" dirty="0"/>
          </a:p>
          <a:p>
            <a:pPr>
              <a:buNone/>
            </a:pPr>
            <a:r>
              <a:rPr lang="en-US" dirty="0"/>
              <a:t>- Dom Pedro </a:t>
            </a:r>
            <a:r>
              <a:rPr lang="en-US" dirty="0" smtClean="0"/>
              <a:t>agrees and declares </a:t>
            </a:r>
            <a:r>
              <a:rPr lang="en-US" dirty="0"/>
              <a:t>independence in September </a:t>
            </a:r>
            <a:r>
              <a:rPr lang="en-US" dirty="0" smtClean="0"/>
              <a:t>1822.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 National Culture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The </a:t>
            </a:r>
            <a:r>
              <a:rPr lang="en-US" b="1" dirty="0"/>
              <a:t>People of Brazil</a:t>
            </a:r>
          </a:p>
          <a:p>
            <a:pPr>
              <a:buNone/>
            </a:pPr>
            <a:r>
              <a:rPr lang="en-US" dirty="0"/>
              <a:t>• Today 200,000 native peoples remain in Amazon rain forest</a:t>
            </a:r>
          </a:p>
          <a:p>
            <a:pPr>
              <a:buNone/>
            </a:pPr>
            <a:r>
              <a:rPr lang="en-US" dirty="0"/>
              <a:t>• Immigrants </a:t>
            </a:r>
            <a:r>
              <a:rPr lang="en-US" dirty="0" smtClean="0"/>
              <a:t>have come </a:t>
            </a:r>
            <a:r>
              <a:rPr lang="en-US" dirty="0"/>
              <a:t>from Portugal, Germany, Italy, Spain, </a:t>
            </a:r>
            <a:r>
              <a:rPr lang="en-US" dirty="0" smtClean="0"/>
              <a:t>Lebanon and Syria</a:t>
            </a:r>
            <a:endParaRPr lang="en-US" dirty="0"/>
          </a:p>
          <a:p>
            <a:pPr>
              <a:buNone/>
            </a:pPr>
            <a:r>
              <a:rPr lang="fr-FR" dirty="0"/>
              <a:t>- </a:t>
            </a:r>
            <a:r>
              <a:rPr lang="fr-FR" dirty="0" smtClean="0"/>
              <a:t>It </a:t>
            </a:r>
            <a:r>
              <a:rPr lang="fr-FR" dirty="0" err="1" smtClean="0"/>
              <a:t>also</a:t>
            </a:r>
            <a:r>
              <a:rPr lang="fr-FR" dirty="0" smtClean="0"/>
              <a:t> has the </a:t>
            </a:r>
            <a:r>
              <a:rPr lang="fr-FR" dirty="0" err="1" smtClean="0"/>
              <a:t>largest</a:t>
            </a:r>
            <a:r>
              <a:rPr lang="fr-FR" dirty="0" smtClean="0"/>
              <a:t> </a:t>
            </a:r>
            <a:r>
              <a:rPr lang="fr-FR" dirty="0" err="1"/>
              <a:t>Japanese</a:t>
            </a:r>
            <a:r>
              <a:rPr lang="fr-FR" dirty="0"/>
              <a:t> population </a:t>
            </a:r>
            <a:r>
              <a:rPr lang="fr-FR" dirty="0" err="1"/>
              <a:t>outside</a:t>
            </a:r>
            <a:r>
              <a:rPr lang="fr-FR" dirty="0"/>
              <a:t> </a:t>
            </a:r>
            <a:r>
              <a:rPr lang="fr-FR" dirty="0" err="1"/>
              <a:t>Japan</a:t>
            </a:r>
            <a:endParaRPr lang="fr-FR" dirty="0"/>
          </a:p>
          <a:p>
            <a:pPr>
              <a:buNone/>
            </a:pPr>
            <a:r>
              <a:rPr lang="en-US" b="1" dirty="0"/>
              <a:t>Language and Religion</a:t>
            </a:r>
          </a:p>
          <a:p>
            <a:pPr>
              <a:buNone/>
            </a:pPr>
            <a:r>
              <a:rPr lang="en-US" dirty="0"/>
              <a:t>• Portuguese is </a:t>
            </a:r>
            <a:r>
              <a:rPr lang="en-US" dirty="0" smtClean="0"/>
              <a:t>spoken and it has the </a:t>
            </a:r>
            <a:r>
              <a:rPr lang="en-US" dirty="0"/>
              <a:t>largest Catholic population in world</a:t>
            </a:r>
          </a:p>
          <a:p>
            <a:pPr>
              <a:buNone/>
            </a:pPr>
            <a:r>
              <a:rPr lang="en-US" dirty="0"/>
              <a:t>- 20% Protestant; others practice mix of African </a:t>
            </a:r>
            <a:r>
              <a:rPr lang="en-US" dirty="0" smtClean="0"/>
              <a:t>beliefs and </a:t>
            </a:r>
            <a:r>
              <a:rPr lang="en-US" dirty="0"/>
              <a:t>Catholicism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Continued </a:t>
            </a:r>
            <a:r>
              <a:rPr lang="en-US" b="1" i="1" dirty="0" smtClean="0"/>
              <a:t>Colonialism and Independence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Colony </a:t>
            </a:r>
            <a:r>
              <a:rPr lang="en-US" b="1" dirty="0"/>
              <a:t>and Country</a:t>
            </a:r>
          </a:p>
          <a:p>
            <a:pPr>
              <a:buNone/>
            </a:pPr>
            <a:r>
              <a:rPr lang="en-US" dirty="0"/>
              <a:t>• Gold, silver make Mexico important part of Spanish empire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dirty="0" err="1"/>
              <a:t>Agustín</a:t>
            </a:r>
            <a:r>
              <a:rPr lang="en-US" dirty="0"/>
              <a:t> de Iturbide leads 1821 Mexican </a:t>
            </a:r>
            <a:r>
              <a:rPr lang="en-US" dirty="0" smtClean="0"/>
              <a:t>independence from Spain and </a:t>
            </a:r>
            <a:r>
              <a:rPr lang="en-US" dirty="0"/>
              <a:t>becomes </a:t>
            </a:r>
            <a:r>
              <a:rPr lang="en-US" dirty="0" smtClean="0"/>
              <a:t>emperor.</a:t>
            </a:r>
            <a:endParaRPr lang="en-US" dirty="0"/>
          </a:p>
          <a:p>
            <a:pPr>
              <a:buNone/>
            </a:pPr>
            <a:r>
              <a:rPr lang="en-US" dirty="0"/>
              <a:t>• In mid-1800s Benito Juarez leads </a:t>
            </a:r>
            <a:r>
              <a:rPr lang="en-US" dirty="0" smtClean="0"/>
              <a:t>reform and becomes </a:t>
            </a:r>
            <a:r>
              <a:rPr lang="en-US" dirty="0"/>
              <a:t>president</a:t>
            </a:r>
            <a:r>
              <a:rPr lang="en-US" dirty="0" smtClean="0"/>
              <a:t>, he seeks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- separation of church, state</a:t>
            </a:r>
          </a:p>
          <a:p>
            <a:pPr>
              <a:buNone/>
            </a:pPr>
            <a:r>
              <a:rPr lang="en-US" dirty="0"/>
              <a:t>- better education</a:t>
            </a:r>
          </a:p>
          <a:p>
            <a:pPr>
              <a:buNone/>
            </a:pPr>
            <a:r>
              <a:rPr lang="en-US" dirty="0"/>
              <a:t>- more even distribution of 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Continued </a:t>
            </a:r>
            <a:r>
              <a:rPr lang="en-US" b="1" i="1" dirty="0" smtClean="0"/>
              <a:t>A National Culture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Architecture </a:t>
            </a:r>
            <a:r>
              <a:rPr lang="en-US" b="1" dirty="0"/>
              <a:t>of Brasília</a:t>
            </a:r>
          </a:p>
          <a:p>
            <a:pPr>
              <a:buNone/>
            </a:pPr>
            <a:r>
              <a:rPr lang="en-US" dirty="0"/>
              <a:t>• In 1957 Oscar Niemeyer begins designing new capital</a:t>
            </a:r>
          </a:p>
          <a:p>
            <a:pPr>
              <a:buNone/>
            </a:pPr>
            <a:r>
              <a:rPr lang="en-US" dirty="0"/>
              <a:t>- </a:t>
            </a:r>
            <a:r>
              <a:rPr lang="en-US" dirty="0" smtClean="0"/>
              <a:t>Set the capital </a:t>
            </a:r>
            <a:r>
              <a:rPr lang="en-US" dirty="0"/>
              <a:t>600 miles inland in order to draw people to interior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An Economic Giant Awakens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An </a:t>
            </a:r>
            <a:r>
              <a:rPr lang="en-US" b="1" dirty="0"/>
              <a:t>Industrial Power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dirty="0" smtClean="0"/>
              <a:t>Brazils economy is driven </a:t>
            </a:r>
            <a:r>
              <a:rPr lang="en-US" dirty="0"/>
              <a:t>by an abundance of natural </a:t>
            </a:r>
            <a:r>
              <a:rPr lang="en-US" dirty="0" smtClean="0"/>
              <a:t>resources such as:</a:t>
            </a:r>
            <a:endParaRPr lang="en-US" dirty="0"/>
          </a:p>
          <a:p>
            <a:pPr>
              <a:buNone/>
            </a:pPr>
            <a:r>
              <a:rPr lang="en-US" dirty="0"/>
              <a:t>- iron, bauxite, tin, manganese</a:t>
            </a:r>
          </a:p>
          <a:p>
            <a:pPr>
              <a:buNone/>
            </a:pPr>
            <a:r>
              <a:rPr lang="de-DE" dirty="0"/>
              <a:t>- also gold, silver, titanium, chromite, tungsten, quartz</a:t>
            </a:r>
          </a:p>
          <a:p>
            <a:pPr>
              <a:buNone/>
            </a:pPr>
            <a:r>
              <a:rPr lang="en-US" dirty="0"/>
              <a:t>- electricity from power plants on numerous </a:t>
            </a:r>
            <a:r>
              <a:rPr lang="en-US" dirty="0" smtClean="0"/>
              <a:t>rivers which include the Amazon </a:t>
            </a:r>
            <a:endParaRPr lang="en-US" dirty="0"/>
          </a:p>
          <a:p>
            <a:pPr>
              <a:buNone/>
            </a:pPr>
            <a:r>
              <a:rPr lang="en-US" dirty="0" smtClean="0"/>
              <a:t>- It also has </a:t>
            </a:r>
            <a:r>
              <a:rPr lang="en-US" dirty="0"/>
              <a:t>large reserves of </a:t>
            </a:r>
            <a:r>
              <a:rPr lang="en-US" dirty="0" smtClean="0"/>
              <a:t>oil and natural gas</a:t>
            </a:r>
            <a:endParaRPr lang="en-US" dirty="0"/>
          </a:p>
          <a:p>
            <a:pPr>
              <a:buNone/>
            </a:pPr>
            <a:r>
              <a:rPr lang="en-US" dirty="0"/>
              <a:t>• </a:t>
            </a:r>
            <a:r>
              <a:rPr lang="en-US" dirty="0" smtClean="0"/>
              <a:t>It has become highly industrialized with some of the largest steel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automobile plants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Continued </a:t>
            </a:r>
            <a:r>
              <a:rPr lang="en-US" b="1" i="1" dirty="0" smtClean="0"/>
              <a:t>An Economic Giant Awakens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Migration </a:t>
            </a:r>
            <a:r>
              <a:rPr lang="en-US" b="1" dirty="0"/>
              <a:t>to the Cities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dirty="0" smtClean="0"/>
              <a:t>There is a vast </a:t>
            </a:r>
            <a:r>
              <a:rPr lang="en-US" dirty="0"/>
              <a:t>gap between rich and </a:t>
            </a:r>
            <a:r>
              <a:rPr lang="en-US" dirty="0" smtClean="0"/>
              <a:t>poor, so the </a:t>
            </a:r>
            <a:r>
              <a:rPr lang="en-US" dirty="0"/>
              <a:t>poor seek jobs in </a:t>
            </a:r>
            <a:r>
              <a:rPr lang="en-US" dirty="0" smtClean="0"/>
              <a:t>cities</a:t>
            </a:r>
            <a:endParaRPr lang="en-US" dirty="0"/>
          </a:p>
          <a:p>
            <a:pPr>
              <a:buNone/>
            </a:pPr>
            <a:r>
              <a:rPr lang="en-US" dirty="0"/>
              <a:t>- urbanization occurs as people are pushed off </a:t>
            </a:r>
            <a:r>
              <a:rPr lang="en-US" dirty="0" smtClean="0"/>
              <a:t>land and this also leads to manufacturing growth</a:t>
            </a:r>
            <a:endParaRPr lang="en-US" dirty="0"/>
          </a:p>
          <a:p>
            <a:pPr>
              <a:buNone/>
            </a:pPr>
            <a:r>
              <a:rPr lang="en-US" dirty="0"/>
              <a:t>- in 1960, 22</a:t>
            </a:r>
            <a:r>
              <a:rPr lang="en-US" dirty="0" smtClean="0"/>
              <a:t>% of people </a:t>
            </a:r>
            <a:r>
              <a:rPr lang="en-US" dirty="0"/>
              <a:t>lived in </a:t>
            </a:r>
            <a:r>
              <a:rPr lang="en-US" dirty="0" smtClean="0"/>
              <a:t>cities and </a:t>
            </a:r>
            <a:r>
              <a:rPr lang="en-US" dirty="0"/>
              <a:t>in 1995, 75% lived in cities</a:t>
            </a:r>
          </a:p>
          <a:p>
            <a:pPr>
              <a:buNone/>
            </a:pPr>
            <a:r>
              <a:rPr lang="en-US" b="1" dirty="0"/>
              <a:t>Migration to the Interior</a:t>
            </a:r>
          </a:p>
          <a:p>
            <a:pPr>
              <a:buNone/>
            </a:pPr>
            <a:r>
              <a:rPr lang="en-US" dirty="0"/>
              <a:t>• 80% live within 200 miles of ocean, but </a:t>
            </a:r>
            <a:r>
              <a:rPr lang="en-US" dirty="0" smtClean="0"/>
              <a:t>there has been more of </a:t>
            </a:r>
            <a:r>
              <a:rPr lang="en-US" dirty="0"/>
              <a:t>a move inward</a:t>
            </a:r>
          </a:p>
          <a:p>
            <a:pPr>
              <a:buNone/>
            </a:pPr>
            <a:r>
              <a:rPr lang="en-US" dirty="0"/>
              <a:t>• Interior economy is based on farming of </a:t>
            </a:r>
            <a:r>
              <a:rPr lang="en-US" b="1" i="1" dirty="0" err="1" smtClean="0"/>
              <a:t>cerrado</a:t>
            </a:r>
            <a:r>
              <a:rPr lang="en-US" i="1" dirty="0" smtClean="0"/>
              <a:t>, </a:t>
            </a:r>
            <a:r>
              <a:rPr lang="en-US" dirty="0" smtClean="0"/>
              <a:t>which are Brazil’s fertile </a:t>
            </a:r>
            <a:r>
              <a:rPr lang="en-US" dirty="0"/>
              <a:t>grasslands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Brazilian Life Today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From </a:t>
            </a:r>
            <a:r>
              <a:rPr lang="en-US" b="1" dirty="0"/>
              <a:t>Carnival to Martial </a:t>
            </a:r>
            <a:r>
              <a:rPr lang="en-US" b="1" dirty="0" smtClean="0"/>
              <a:t>Arts</a:t>
            </a:r>
          </a:p>
          <a:p>
            <a:pPr>
              <a:buNone/>
            </a:pPr>
            <a:r>
              <a:rPr lang="en-US" b="1" dirty="0" smtClean="0"/>
              <a:t>People of Brazil participate in many festivals and dance</a:t>
            </a:r>
            <a:endParaRPr lang="en-US" b="1" dirty="0"/>
          </a:p>
          <a:p>
            <a:pPr>
              <a:buNone/>
            </a:pPr>
            <a:r>
              <a:rPr lang="en-US" dirty="0"/>
              <a:t>• </a:t>
            </a:r>
            <a:r>
              <a:rPr lang="en-US" b="1" dirty="0" smtClean="0"/>
              <a:t>Carnival</a:t>
            </a:r>
            <a:r>
              <a:rPr lang="en-US" dirty="0" smtClean="0"/>
              <a:t>—colorful </a:t>
            </a:r>
            <a:r>
              <a:rPr lang="en-US" dirty="0"/>
              <a:t>feast day in Brazil and Caribbean countries</a:t>
            </a:r>
          </a:p>
          <a:p>
            <a:pPr>
              <a:buNone/>
            </a:pPr>
            <a:r>
              <a:rPr lang="en-US" dirty="0"/>
              <a:t>- features music of the </a:t>
            </a:r>
            <a:r>
              <a:rPr lang="en-US" b="1" dirty="0" smtClean="0"/>
              <a:t>samba</a:t>
            </a:r>
            <a:r>
              <a:rPr lang="en-US" dirty="0" smtClean="0"/>
              <a:t>—Brazilian </a:t>
            </a:r>
            <a:r>
              <a:rPr lang="en-US" dirty="0"/>
              <a:t>dance with African influences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dirty="0" err="1" smtClean="0"/>
              <a:t>Capoeira</a:t>
            </a:r>
            <a:r>
              <a:rPr lang="en-US" dirty="0" smtClean="0"/>
              <a:t>—Brazilian </a:t>
            </a:r>
            <a:r>
              <a:rPr lang="en-US" dirty="0"/>
              <a:t>martial art and dance with African origins</a:t>
            </a:r>
          </a:p>
          <a:p>
            <a:pPr>
              <a:buNone/>
            </a:pPr>
            <a:r>
              <a:rPr lang="pt-BR" b="1" dirty="0"/>
              <a:t>City Life in Rio de Janeiro</a:t>
            </a:r>
          </a:p>
          <a:p>
            <a:pPr>
              <a:buNone/>
            </a:pPr>
            <a:r>
              <a:rPr lang="pt-BR" dirty="0"/>
              <a:t>• Rio de Janeiro is cultural center of Brazil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dirty="0" smtClean="0"/>
              <a:t>It has a lovely setting with attractions like: Sugarloaf </a:t>
            </a:r>
            <a:r>
              <a:rPr lang="en-US" dirty="0"/>
              <a:t>Mountain, Guanabara Bay, Copacabana Beach</a:t>
            </a:r>
          </a:p>
          <a:p>
            <a:pPr>
              <a:buNone/>
            </a:pPr>
            <a:r>
              <a:rPr lang="en-US"/>
              <a:t>• </a:t>
            </a:r>
            <a:r>
              <a:rPr lang="en-US" smtClean="0"/>
              <a:t>Although poverty </a:t>
            </a:r>
            <a:r>
              <a:rPr lang="en-US" dirty="0" smtClean="0"/>
              <a:t>there </a:t>
            </a:r>
            <a:r>
              <a:rPr lang="en-US" dirty="0"/>
              <a:t>creates </a:t>
            </a:r>
            <a:r>
              <a:rPr lang="en-US" i="1" dirty="0" err="1"/>
              <a:t>favelas</a:t>
            </a:r>
            <a:r>
              <a:rPr lang="en-US" i="1" dirty="0"/>
              <a:t> (slums</a:t>
            </a:r>
            <a:r>
              <a:rPr lang="en-US" i="1" dirty="0" smtClean="0"/>
              <a:t>), </a:t>
            </a:r>
            <a:r>
              <a:rPr lang="en-US" dirty="0" smtClean="0"/>
              <a:t>where you will see a lot of crime and </a:t>
            </a:r>
            <a:r>
              <a:rPr lang="en-US" dirty="0"/>
              <a:t>drug abuse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Continued </a:t>
            </a:r>
            <a:r>
              <a:rPr lang="en-US" b="1" i="1" dirty="0" smtClean="0"/>
              <a:t>Colonialism and Independence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Colony </a:t>
            </a:r>
            <a:r>
              <a:rPr lang="en-US" b="1" dirty="0"/>
              <a:t>and Country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dirty="0" err="1"/>
              <a:t>Porfirio</a:t>
            </a:r>
            <a:r>
              <a:rPr lang="en-US" dirty="0"/>
              <a:t> Diaz follows </a:t>
            </a:r>
            <a:r>
              <a:rPr lang="en-US" dirty="0" smtClean="0"/>
              <a:t>Juarez as President. He has a harsh</a:t>
            </a:r>
            <a:r>
              <a:rPr lang="en-US" dirty="0"/>
              <a:t>, corrupt </a:t>
            </a:r>
            <a:r>
              <a:rPr lang="en-US" dirty="0" smtClean="0"/>
              <a:t>rule that </a:t>
            </a:r>
            <a:r>
              <a:rPr lang="en-US" dirty="0"/>
              <a:t>lasts 30 years</a:t>
            </a:r>
          </a:p>
          <a:p>
            <a:pPr>
              <a:buNone/>
            </a:pPr>
            <a:r>
              <a:rPr lang="en-US" dirty="0"/>
              <a:t>• Francisco Madero, </a:t>
            </a:r>
            <a:r>
              <a:rPr lang="en-US" dirty="0" err="1"/>
              <a:t>Pancho</a:t>
            </a:r>
            <a:r>
              <a:rPr lang="en-US" dirty="0"/>
              <a:t> Villa, </a:t>
            </a:r>
            <a:r>
              <a:rPr lang="en-US" dirty="0" err="1"/>
              <a:t>Emiliano</a:t>
            </a:r>
            <a:r>
              <a:rPr lang="en-US" dirty="0"/>
              <a:t> Zapata lead </a:t>
            </a:r>
            <a:r>
              <a:rPr lang="en-US" dirty="0" smtClean="0"/>
              <a:t>revolution.</a:t>
            </a:r>
            <a:endParaRPr lang="en-US" dirty="0"/>
          </a:p>
          <a:p>
            <a:pPr>
              <a:buNone/>
            </a:pPr>
            <a:r>
              <a:rPr lang="en-US" dirty="0"/>
              <a:t>- new 1917 constitution gives half of farmland to </a:t>
            </a:r>
            <a:r>
              <a:rPr lang="en-US" dirty="0" smtClean="0"/>
              <a:t>peasants after the revolution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Continued </a:t>
            </a:r>
            <a:r>
              <a:rPr lang="en-US" b="1" i="1" dirty="0" smtClean="0"/>
              <a:t>Colonialism and Independence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One-Party </a:t>
            </a:r>
            <a:r>
              <a:rPr lang="en-US" b="1" dirty="0"/>
              <a:t>Rule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dirty="0"/>
              <a:t>Institutional Revolutionary Party (PRI</a:t>
            </a:r>
            <a:r>
              <a:rPr lang="en-US" b="1" dirty="0" smtClean="0"/>
              <a:t>)</a:t>
            </a:r>
            <a:r>
              <a:rPr lang="en-US" dirty="0" smtClean="0"/>
              <a:t>— a new </a:t>
            </a:r>
            <a:r>
              <a:rPr lang="en-US" dirty="0"/>
              <a:t>political </a:t>
            </a:r>
            <a:r>
              <a:rPr lang="en-US" dirty="0" smtClean="0"/>
              <a:t>party rises </a:t>
            </a:r>
            <a:r>
              <a:rPr lang="en-US" dirty="0"/>
              <a:t>in 1929</a:t>
            </a:r>
          </a:p>
          <a:p>
            <a:pPr>
              <a:buNone/>
            </a:pPr>
            <a:r>
              <a:rPr lang="en-US" dirty="0"/>
              <a:t>- brings </a:t>
            </a:r>
            <a:r>
              <a:rPr lang="en-US" dirty="0" smtClean="0"/>
              <a:t>stability and keeps land with peasants but the democracy is </a:t>
            </a:r>
            <a:r>
              <a:rPr lang="en-US" dirty="0"/>
              <a:t>undermined by fraud and corruption</a:t>
            </a:r>
          </a:p>
          <a:p>
            <a:pPr>
              <a:buNone/>
            </a:pPr>
            <a:r>
              <a:rPr lang="en-US" dirty="0"/>
              <a:t>• National Action Party’s Vicente Fox becomes president in 2000</a:t>
            </a:r>
          </a:p>
          <a:p>
            <a:pPr>
              <a:buNone/>
            </a:pPr>
            <a:r>
              <a:rPr lang="en-US" dirty="0"/>
              <a:t>- PRI’s 71-year control </a:t>
            </a:r>
            <a:r>
              <a:rPr lang="en-US" dirty="0" smtClean="0"/>
              <a:t>ended and </a:t>
            </a:r>
            <a:r>
              <a:rPr lang="en-US" dirty="0"/>
              <a:t>Mexico </a:t>
            </a:r>
            <a:r>
              <a:rPr lang="en-US" dirty="0" smtClean="0"/>
              <a:t>actually becomes </a:t>
            </a:r>
            <a:r>
              <a:rPr lang="en-US" dirty="0"/>
              <a:t>more democratic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 Meeting of Cultures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Culture of </a:t>
            </a:r>
            <a:r>
              <a:rPr lang="en-US" b="1" dirty="0" err="1" smtClean="0"/>
              <a:t>Mexic</a:t>
            </a:r>
            <a:r>
              <a:rPr lang="en-US" b="1" dirty="0" smtClean="0"/>
              <a:t> is a blend of cultures: the </a:t>
            </a:r>
            <a:r>
              <a:rPr lang="en-US" b="1" dirty="0"/>
              <a:t>Aztecs and the Spanish</a:t>
            </a:r>
          </a:p>
          <a:p>
            <a:pPr>
              <a:buNone/>
            </a:pPr>
            <a:r>
              <a:rPr lang="en-US" dirty="0"/>
              <a:t>• Aztec empire in Valley of Mexico centers on capital, </a:t>
            </a:r>
            <a:r>
              <a:rPr lang="en-US" dirty="0" err="1"/>
              <a:t>Tenochtitlán</a:t>
            </a:r>
            <a:endParaRPr lang="en-US" dirty="0"/>
          </a:p>
          <a:p>
            <a:pPr>
              <a:buNone/>
            </a:pPr>
            <a:r>
              <a:rPr lang="en-US" dirty="0"/>
              <a:t>- Cortes and Spanish destroy capital, build Mexico City on ruins</a:t>
            </a:r>
          </a:p>
          <a:p>
            <a:pPr>
              <a:buNone/>
            </a:pPr>
            <a:r>
              <a:rPr lang="en-US" dirty="0"/>
              <a:t>• Spanish bring own language, </a:t>
            </a:r>
            <a:r>
              <a:rPr lang="en-US" dirty="0" smtClean="0"/>
              <a:t>religion, but Indian </a:t>
            </a:r>
            <a:r>
              <a:rPr lang="en-US" dirty="0"/>
              <a:t>heritage stays strong</a:t>
            </a:r>
          </a:p>
          <a:p>
            <a:pPr>
              <a:buNone/>
            </a:pPr>
            <a:r>
              <a:rPr lang="en-US" dirty="0"/>
              <a:t>- large </a:t>
            </a:r>
            <a:r>
              <a:rPr lang="en-US" b="1" dirty="0" err="1"/>
              <a:t>mestizo</a:t>
            </a:r>
            <a:r>
              <a:rPr lang="en-US" b="1" dirty="0"/>
              <a:t> population</a:t>
            </a:r>
            <a:r>
              <a:rPr lang="en-US" b="1" dirty="0" smtClean="0"/>
              <a:t>— </a:t>
            </a:r>
            <a:r>
              <a:rPr lang="en-US" dirty="0" smtClean="0"/>
              <a:t>mixed </a:t>
            </a:r>
            <a:r>
              <a:rPr lang="en-US" dirty="0"/>
              <a:t>Spanish, Native American </a:t>
            </a:r>
            <a:r>
              <a:rPr lang="en-US" dirty="0" smtClean="0"/>
              <a:t>heritage</a:t>
            </a:r>
            <a:endParaRPr lang="en-US" dirty="0"/>
          </a:p>
          <a:p>
            <a:pPr>
              <a:buNone/>
            </a:pPr>
            <a:r>
              <a:rPr lang="en-US" b="1" dirty="0"/>
              <a:t>Mexican Painters</a:t>
            </a:r>
          </a:p>
          <a:p>
            <a:pPr>
              <a:buNone/>
            </a:pPr>
            <a:r>
              <a:rPr lang="en-US" dirty="0"/>
              <a:t>• Mural painters portray history; </a:t>
            </a:r>
            <a:r>
              <a:rPr lang="en-US" dirty="0" err="1"/>
              <a:t>Frida</a:t>
            </a:r>
            <a:r>
              <a:rPr lang="en-US" dirty="0"/>
              <a:t> Kahlo known for self-portraits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Continued </a:t>
            </a:r>
            <a:r>
              <a:rPr lang="en-US" b="1" i="1" dirty="0" smtClean="0"/>
              <a:t>A Meeting of Cultures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An </a:t>
            </a:r>
            <a:r>
              <a:rPr lang="en-US" b="1" dirty="0"/>
              <a:t>Architectural Heritage</a:t>
            </a:r>
          </a:p>
          <a:p>
            <a:pPr>
              <a:buNone/>
            </a:pPr>
            <a:r>
              <a:rPr lang="en-US" dirty="0"/>
              <a:t>• Native Americans constructed beautiful pyramid temples, palaces</a:t>
            </a:r>
          </a:p>
          <a:p>
            <a:pPr>
              <a:buNone/>
            </a:pPr>
            <a:r>
              <a:rPr lang="en-US" dirty="0"/>
              <a:t>• Spanish built missions, huge cathedrals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Economics: Cities and Factories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Mexico’s economy has two problems: gap between rich and poor and that it is not very industrialized.</a:t>
            </a:r>
          </a:p>
          <a:p>
            <a:pPr>
              <a:buNone/>
            </a:pPr>
            <a:r>
              <a:rPr lang="en-US" b="1" dirty="0" smtClean="0"/>
              <a:t>Population </a:t>
            </a:r>
            <a:r>
              <a:rPr lang="en-US" b="1" dirty="0"/>
              <a:t>and the Cities</a:t>
            </a:r>
          </a:p>
          <a:p>
            <a:pPr>
              <a:buNone/>
            </a:pPr>
            <a:r>
              <a:rPr lang="en-US" dirty="0"/>
              <a:t>• People move to cities seeking better jobs</a:t>
            </a:r>
          </a:p>
          <a:p>
            <a:pPr>
              <a:buNone/>
            </a:pPr>
            <a:r>
              <a:rPr lang="en-US" dirty="0"/>
              <a:t>- 1970 population (52 million) doubles by </a:t>
            </a:r>
            <a:r>
              <a:rPr lang="en-US" dirty="0" smtClean="0"/>
              <a:t>2000. Growing quickly.</a:t>
            </a:r>
            <a:endParaRPr lang="en-US" dirty="0"/>
          </a:p>
          <a:p>
            <a:pPr>
              <a:buNone/>
            </a:pPr>
            <a:r>
              <a:rPr lang="en-US" b="1" dirty="0" smtClean="0"/>
              <a:t>Oil </a:t>
            </a:r>
            <a:r>
              <a:rPr lang="en-US" b="1" dirty="0"/>
              <a:t>and Manufacturing</a:t>
            </a:r>
          </a:p>
          <a:p>
            <a:pPr>
              <a:buNone/>
            </a:pPr>
            <a:r>
              <a:rPr lang="en-US" dirty="0"/>
              <a:t>• Gulf oil reserves help Mexico develop industrial economy, manufacturing</a:t>
            </a:r>
          </a:p>
          <a:p>
            <a:pPr>
              <a:buNone/>
            </a:pPr>
            <a:r>
              <a:rPr lang="en-US" dirty="0"/>
              <a:t>- many new factories along U.S. border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dirty="0" err="1"/>
              <a:t>Maquiladoras</a:t>
            </a:r>
            <a:r>
              <a:rPr lang="en-US" b="1" dirty="0"/>
              <a:t>—</a:t>
            </a:r>
            <a:r>
              <a:rPr lang="en-US" dirty="0"/>
              <a:t>factories that assemble imported materials</a:t>
            </a:r>
          </a:p>
          <a:p>
            <a:pPr>
              <a:buNone/>
            </a:pPr>
            <a:r>
              <a:rPr lang="en-US" dirty="0"/>
              <a:t>- export products </a:t>
            </a:r>
            <a:r>
              <a:rPr lang="en-US" dirty="0" smtClean="0"/>
              <a:t>like electronics and clothes to </a:t>
            </a:r>
            <a:r>
              <a:rPr lang="en-US" dirty="0"/>
              <a:t>U.S.</a:t>
            </a:r>
          </a:p>
          <a:p>
            <a:pPr>
              <a:buNone/>
            </a:pPr>
            <a:r>
              <a:rPr lang="en-US" dirty="0"/>
              <a:t>• Part of </a:t>
            </a:r>
            <a:r>
              <a:rPr lang="en-US" b="1" dirty="0"/>
              <a:t>NAFTA (North American Free Trade Agreement) </a:t>
            </a:r>
            <a:r>
              <a:rPr lang="en-US" dirty="0"/>
              <a:t>with U.S., Canada</a:t>
            </a:r>
          </a:p>
          <a:p>
            <a:pPr>
              <a:buNone/>
            </a:pPr>
            <a:r>
              <a:rPr lang="en-US" dirty="0"/>
              <a:t>- prosperity through trade </a:t>
            </a:r>
            <a:r>
              <a:rPr lang="en-US" dirty="0" smtClean="0"/>
              <a:t> is expected for Mexico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2778</Words>
  <Application>Microsoft Office PowerPoint</Application>
  <PresentationFormat>On-screen Show (4:3)</PresentationFormat>
  <Paragraphs>341</Paragraphs>
  <Slides>43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Chapter 10 Human Geography of Latin America: A Blending of Cultures </vt:lpstr>
      <vt:lpstr>Section 1: Mexico </vt:lpstr>
      <vt:lpstr>Section 1: Mexico </vt:lpstr>
      <vt:lpstr>Continued Colonialism and Independence </vt:lpstr>
      <vt:lpstr>Continued Colonialism and Independence </vt:lpstr>
      <vt:lpstr>Continued Colonialism and Independence </vt:lpstr>
      <vt:lpstr>A Meeting of Cultures </vt:lpstr>
      <vt:lpstr>Continued A Meeting of Cultures </vt:lpstr>
      <vt:lpstr>Economics: Cities and Factories </vt:lpstr>
      <vt:lpstr>Mexican Life Today </vt:lpstr>
      <vt:lpstr>Section 2: Central America and the Caribbean </vt:lpstr>
      <vt:lpstr>Section 2: Central America and the Caribbean </vt:lpstr>
      <vt:lpstr>Continued Native and Colonial Central America </vt:lpstr>
      <vt:lpstr>Continued Native and Colonial Central America </vt:lpstr>
      <vt:lpstr>Native and Colonial Caribbean </vt:lpstr>
      <vt:lpstr>Continued Native and Colonial Caribbean </vt:lpstr>
      <vt:lpstr>Cultural Blends </vt:lpstr>
      <vt:lpstr>Continued Cultural Blends </vt:lpstr>
      <vt:lpstr>Continued Cultural Blends </vt:lpstr>
      <vt:lpstr>Economics: Jobs and People </vt:lpstr>
      <vt:lpstr>Continued Economics: Jobs and People </vt:lpstr>
      <vt:lpstr>Continued Economics: Jobs and People </vt:lpstr>
      <vt:lpstr>Popular Culture, Tourism, and Jobs </vt:lpstr>
      <vt:lpstr>Continued Popular Culture, Tourism, and Jobs </vt:lpstr>
      <vt:lpstr>Section 3: Spanish-Speaking South America </vt:lpstr>
      <vt:lpstr>Section 3: Spanish-Speaking South America </vt:lpstr>
      <vt:lpstr>Continued Conquest and the End of Spanish Rule </vt:lpstr>
      <vt:lpstr>Continued Conquest and the End of Spanish Rule </vt:lpstr>
      <vt:lpstr>Continued Conquest and the End of Spanish Rule </vt:lpstr>
      <vt:lpstr>A Cultural Mosaic </vt:lpstr>
      <vt:lpstr>Continued A Cultural Mosaic </vt:lpstr>
      <vt:lpstr>Economics: Resources and Trade </vt:lpstr>
      <vt:lpstr>Continued Economics: Resources and Trade </vt:lpstr>
      <vt:lpstr>Education and the Future </vt:lpstr>
      <vt:lpstr>Continued Education and the Future </vt:lpstr>
      <vt:lpstr>Section 4: Brazil </vt:lpstr>
      <vt:lpstr>Section 4: Brazil History: A Divided Continent Native Peoples and Portuguese Conquest </vt:lpstr>
      <vt:lpstr>Continued History: A Divided Continent </vt:lpstr>
      <vt:lpstr>A National Culture </vt:lpstr>
      <vt:lpstr>Continued A National Culture </vt:lpstr>
      <vt:lpstr>An Economic Giant Awakens </vt:lpstr>
      <vt:lpstr>Continued An Economic Giant Awakens </vt:lpstr>
      <vt:lpstr>Brazilian Life Today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 Human Geography of Latin America: A Blending of Cultures </dc:title>
  <dc:creator>Kolton</dc:creator>
  <cp:lastModifiedBy>Kolton</cp:lastModifiedBy>
  <cp:revision>17</cp:revision>
  <dcterms:created xsi:type="dcterms:W3CDTF">2013-02-25T04:25:22Z</dcterms:created>
  <dcterms:modified xsi:type="dcterms:W3CDTF">2013-02-27T03:40:51Z</dcterms:modified>
</cp:coreProperties>
</file>