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5FC2-5CE7-4596-A2A5-3412291BC705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12</a:t>
            </a:r>
            <a:br>
              <a:rPr lang="en-US" b="1" dirty="0" smtClean="0"/>
            </a:br>
            <a:r>
              <a:rPr lang="en-US" b="1" dirty="0" smtClean="0"/>
              <a:t>Physical Geography of Europe: The Peninsula of Peninsulas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163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Because </a:t>
            </a:r>
            <a:r>
              <a:rPr lang="en-US" dirty="0"/>
              <a:t>of its unique geography and weather patterns, Europe’s </a:t>
            </a:r>
            <a:r>
              <a:rPr lang="en-US" dirty="0" smtClean="0"/>
              <a:t>landscapes, waterways</a:t>
            </a:r>
            <a:r>
              <a:rPr lang="en-US" dirty="0"/>
              <a:t>, and climates vary greatly.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Resources Shape Europe’s Economy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7818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Fueling </a:t>
            </a:r>
            <a:r>
              <a:rPr lang="en-US" b="1" dirty="0"/>
              <a:t>Industrialization</a:t>
            </a:r>
          </a:p>
          <a:p>
            <a:pPr>
              <a:buNone/>
            </a:pPr>
            <a:r>
              <a:rPr lang="en-US" dirty="0"/>
              <a:t>• Coal and iron ore are needed to create steel for industrialization</a:t>
            </a:r>
          </a:p>
          <a:p>
            <a:pPr>
              <a:buNone/>
            </a:pPr>
            <a:r>
              <a:rPr lang="en-US" dirty="0"/>
              <a:t>- found in Belgium, Netherlands, France, Germany, Poland</a:t>
            </a:r>
          </a:p>
          <a:p>
            <a:pPr>
              <a:buNone/>
            </a:pPr>
            <a:r>
              <a:rPr lang="en-US" dirty="0"/>
              <a:t>• Major industrialized regions:</a:t>
            </a:r>
          </a:p>
          <a:p>
            <a:pPr>
              <a:buNone/>
            </a:pPr>
            <a:r>
              <a:rPr lang="en-US" dirty="0"/>
              <a:t>- Ruhr Valley, Germany; parts of United Kingdom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105150"/>
            <a:ext cx="2286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Resources Shape Europe’s Economy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3810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Energy</a:t>
            </a:r>
            <a:endParaRPr lang="en-US" b="1" dirty="0"/>
          </a:p>
          <a:p>
            <a:pPr>
              <a:buNone/>
            </a:pPr>
            <a:r>
              <a:rPr lang="en-US" dirty="0"/>
              <a:t>• Oil, natural gas found in North Sea in 1959; offshore rigs in 1970s</a:t>
            </a:r>
          </a:p>
          <a:p>
            <a:pPr>
              <a:buNone/>
            </a:pPr>
            <a:r>
              <a:rPr lang="en-US" dirty="0"/>
              <a:t>- petroleum supplied by Norway, Netherlands, Britain</a:t>
            </a:r>
          </a:p>
          <a:p>
            <a:pPr>
              <a:buNone/>
            </a:pPr>
            <a:r>
              <a:rPr lang="en-US" b="1" dirty="0"/>
              <a:t>Agricultural Land</a:t>
            </a:r>
          </a:p>
          <a:p>
            <a:pPr>
              <a:buNone/>
            </a:pPr>
            <a:r>
              <a:rPr lang="en-US" dirty="0"/>
              <a:t>• 33% of Europe is suitable for agriculture; world average only 11%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114800"/>
            <a:ext cx="3733800" cy="26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Resources Shape Life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Affecting </a:t>
            </a:r>
            <a:r>
              <a:rPr lang="en-US" b="1" dirty="0"/>
              <a:t>All Parts of Life</a:t>
            </a:r>
          </a:p>
          <a:p>
            <a:pPr>
              <a:buNone/>
            </a:pPr>
            <a:r>
              <a:rPr lang="en-US" dirty="0"/>
              <a:t>• Resources affect food, jobs, houses, even culture</a:t>
            </a:r>
          </a:p>
          <a:p>
            <a:pPr>
              <a:buNone/>
            </a:pPr>
            <a:r>
              <a:rPr lang="en-US" dirty="0"/>
              <a:t>- for example, folk tales set in deep, dark forests of Old Europe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Distribution of resources creates regional differences</a:t>
            </a:r>
          </a:p>
          <a:p>
            <a:pPr>
              <a:buNone/>
            </a:pPr>
            <a:r>
              <a:rPr lang="en-US" dirty="0"/>
              <a:t>- for fuel, Irish burn </a:t>
            </a:r>
            <a:r>
              <a:rPr lang="en-US" b="1" dirty="0"/>
              <a:t>peat—partially decayed plant matter from bogs</a:t>
            </a:r>
          </a:p>
          <a:p>
            <a:pPr>
              <a:buNone/>
            </a:pPr>
            <a:r>
              <a:rPr lang="en-US" dirty="0"/>
              <a:t>- Polish miners have worked coal mines for generations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2: Climate and Vegetation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Much of Europe has a relatively mild climate because of ocean currents </a:t>
            </a:r>
            <a:r>
              <a:rPr lang="en-US" dirty="0" smtClean="0"/>
              <a:t>and warm </a:t>
            </a:r>
            <a:r>
              <a:rPr lang="en-US" dirty="0"/>
              <a:t>winds.</a:t>
            </a:r>
          </a:p>
          <a:p>
            <a:pPr>
              <a:buNone/>
            </a:pPr>
            <a:r>
              <a:rPr lang="en-US" dirty="0"/>
              <a:t>• Eastern Europe has a harsher climate because it is farther from the </a:t>
            </a:r>
            <a:r>
              <a:rPr lang="en-US" dirty="0" smtClean="0"/>
              <a:t>Atlantic Ocean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2: Climate and Vegetation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Westerly </a:t>
            </a:r>
            <a:r>
              <a:rPr lang="en-US" b="1" dirty="0"/>
              <a:t>Winds Warm Europe</a:t>
            </a:r>
          </a:p>
          <a:p>
            <a:pPr>
              <a:buNone/>
            </a:pPr>
            <a:r>
              <a:rPr lang="en-US" b="1" dirty="0"/>
              <a:t>A Mild Climate for a Northern Latitude</a:t>
            </a:r>
          </a:p>
          <a:p>
            <a:pPr>
              <a:buNone/>
            </a:pPr>
            <a:r>
              <a:rPr lang="en-US" dirty="0"/>
              <a:t>• Marine west coast climate: warm summers, cool winters</a:t>
            </a:r>
          </a:p>
          <a:p>
            <a:pPr>
              <a:buNone/>
            </a:pPr>
            <a:r>
              <a:rPr lang="en-US" dirty="0"/>
              <a:t>- Spain, France, Poland, British Isles, coastal Scandinavia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North Atlantic Drift—warm-water tropical current flows by west coast</a:t>
            </a:r>
          </a:p>
          <a:p>
            <a:pPr>
              <a:buNone/>
            </a:pPr>
            <a:r>
              <a:rPr lang="en-US" dirty="0"/>
              <a:t>- prevailing </a:t>
            </a:r>
            <a:r>
              <a:rPr lang="en-US" dirty="0" err="1"/>
              <a:t>westerlies</a:t>
            </a:r>
            <a:r>
              <a:rPr lang="en-US" dirty="0"/>
              <a:t> carry current’s warmth, moisture inland</a:t>
            </a:r>
          </a:p>
          <a:p>
            <a:pPr>
              <a:buNone/>
            </a:pPr>
            <a:r>
              <a:rPr lang="en-US" dirty="0"/>
              <a:t>• Alps’ high elevation creates colder climate, deep winter snows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Westerly Winds Warm Europe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Forests </a:t>
            </a:r>
            <a:r>
              <a:rPr lang="en-US" b="1" dirty="0"/>
              <a:t>to Farms</a:t>
            </a:r>
          </a:p>
          <a:p>
            <a:pPr>
              <a:buNone/>
            </a:pPr>
            <a:r>
              <a:rPr lang="en-US" dirty="0"/>
              <a:t>• Original mixed forests cleared for farming</a:t>
            </a:r>
          </a:p>
          <a:p>
            <a:pPr>
              <a:buNone/>
            </a:pPr>
            <a:r>
              <a:rPr lang="en-US" dirty="0"/>
              <a:t>- grow grains, sugar beets, livestock feed, potatoes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Harsher Conditions Inland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Not </a:t>
            </a:r>
            <a:r>
              <a:rPr lang="en-US" b="1" dirty="0"/>
              <a:t>Reached by Westerly Winds</a:t>
            </a:r>
          </a:p>
          <a:p>
            <a:pPr>
              <a:buNone/>
            </a:pPr>
            <a:r>
              <a:rPr lang="en-US" dirty="0"/>
              <a:t>• Humid continental climate: cold, snowy winters; warm or hot summers</a:t>
            </a:r>
          </a:p>
          <a:p>
            <a:pPr>
              <a:buNone/>
            </a:pPr>
            <a:r>
              <a:rPr lang="en-US" dirty="0"/>
              <a:t>- Sweden, Finland, Romania; eastern Poland, Slovakia, Hungary</a:t>
            </a:r>
          </a:p>
          <a:p>
            <a:pPr>
              <a:buNone/>
            </a:pPr>
            <a:r>
              <a:rPr lang="en-US" dirty="0"/>
              <a:t>• Adequate rainfall for agriculture</a:t>
            </a:r>
          </a:p>
          <a:p>
            <a:pPr>
              <a:buNone/>
            </a:pPr>
            <a:r>
              <a:rPr lang="en-US" dirty="0"/>
              <a:t>• Heavy deforestation; surviving trees are mostly coniferous</a:t>
            </a:r>
          </a:p>
          <a:p>
            <a:pPr>
              <a:buNone/>
            </a:pPr>
            <a:r>
              <a:rPr lang="en-US" dirty="0"/>
              <a:t>• Broad, fertile plains were once covered with grasses</a:t>
            </a:r>
          </a:p>
          <a:p>
            <a:pPr>
              <a:buNone/>
            </a:pPr>
            <a:r>
              <a:rPr lang="en-US" dirty="0"/>
              <a:t>- today, wheat, rye, barley, potatoes, sugar beets grow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Sunny Mediterranean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105400" cy="55625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An </a:t>
            </a:r>
            <a:r>
              <a:rPr lang="en-US" b="1" dirty="0"/>
              <a:t>Appealingly Mild Climate</a:t>
            </a:r>
          </a:p>
          <a:p>
            <a:pPr>
              <a:buNone/>
            </a:pPr>
            <a:r>
              <a:rPr lang="en-US" dirty="0"/>
              <a:t>• Mediterranean climate: hot, dry summers; mild, wet winters</a:t>
            </a:r>
          </a:p>
          <a:p>
            <a:pPr>
              <a:buNone/>
            </a:pPr>
            <a:r>
              <a:rPr lang="en-US" dirty="0"/>
              <a:t>- Italy, Greece and southern Spain, France</a:t>
            </a:r>
          </a:p>
          <a:p>
            <a:pPr>
              <a:buNone/>
            </a:pPr>
            <a:r>
              <a:rPr lang="en-US" dirty="0"/>
              <a:t>- mountain block cold north winds</a:t>
            </a:r>
          </a:p>
          <a:p>
            <a:pPr>
              <a:buNone/>
            </a:pPr>
            <a:r>
              <a:rPr lang="en-US" b="1" dirty="0"/>
              <a:t>Special Winds</a:t>
            </a:r>
          </a:p>
          <a:p>
            <a:pPr>
              <a:buNone/>
            </a:pPr>
            <a:r>
              <a:rPr lang="en-US" dirty="0"/>
              <a:t>• Mediterranean coast of France is not protected by mountains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b="1" dirty="0"/>
              <a:t>mistral—a cold, dry winter wind from north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Sirocco—hot North African wind carries sea moisture or desert dust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2895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The Sunny Mediterranean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Climate Attracts Tourists</a:t>
            </a:r>
          </a:p>
          <a:p>
            <a:pPr>
              <a:buNone/>
            </a:pPr>
            <a:r>
              <a:rPr lang="en-US" dirty="0"/>
              <a:t>• Vegetation is evergreen shrubs, short trees</a:t>
            </a:r>
          </a:p>
          <a:p>
            <a:pPr>
              <a:buNone/>
            </a:pPr>
            <a:r>
              <a:rPr lang="en-US" dirty="0"/>
              <a:t>- major crops: citrus fruits, olives, grapes</a:t>
            </a:r>
          </a:p>
          <a:p>
            <a:pPr>
              <a:buNone/>
            </a:pPr>
            <a:r>
              <a:rPr lang="en-US" dirty="0"/>
              <a:t>• Sunny beaches attract tourists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Land of the Midnight Sun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3246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Cold</a:t>
            </a:r>
            <a:r>
              <a:rPr lang="en-US" b="1" dirty="0"/>
              <a:t>, Dark Winters</a:t>
            </a:r>
          </a:p>
          <a:p>
            <a:pPr>
              <a:buNone/>
            </a:pPr>
            <a:r>
              <a:rPr lang="en-US" dirty="0"/>
              <a:t>• Tundra climate in far northern Scandinavia, along Arctic Circle</a:t>
            </a:r>
          </a:p>
          <a:p>
            <a:pPr>
              <a:buNone/>
            </a:pPr>
            <a:r>
              <a:rPr lang="en-US" dirty="0"/>
              <a:t>- permafrost with no trees, only mosses, lichens</a:t>
            </a:r>
          </a:p>
          <a:p>
            <a:pPr>
              <a:buNone/>
            </a:pPr>
            <a:r>
              <a:rPr lang="en-US" dirty="0"/>
              <a:t>• South of tundra is subarctic climate: cool with cold, harsh winters</a:t>
            </a:r>
          </a:p>
          <a:p>
            <a:pPr>
              <a:buNone/>
            </a:pPr>
            <a:r>
              <a:rPr lang="en-US" dirty="0"/>
              <a:t>- little growth except stunted trees</a:t>
            </a:r>
          </a:p>
          <a:p>
            <a:pPr>
              <a:buNone/>
            </a:pPr>
            <a:r>
              <a:rPr lang="en-US" dirty="0"/>
              <a:t>• Region’s sunlight varies sharply: long winter nights, summer days</a:t>
            </a:r>
          </a:p>
          <a:p>
            <a:pPr>
              <a:buNone/>
            </a:pPr>
            <a:r>
              <a:rPr lang="en-US" dirty="0"/>
              <a:t>- area north of Arctic Circle the Land of the Midnight Sun</a:t>
            </a:r>
          </a:p>
          <a:p>
            <a:pPr>
              <a:buNone/>
            </a:pPr>
            <a:r>
              <a:rPr lang="en-US" dirty="0"/>
              <a:t>- some winter days have no sun, some summer days have no night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2971800" cy="32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229600" cy="1981200"/>
          </a:xfrm>
        </p:spPr>
        <p:txBody>
          <a:bodyPr/>
          <a:lstStyle/>
          <a:p>
            <a:pPr>
              <a:buNone/>
            </a:pPr>
            <a:r>
              <a:rPr lang="en-US" dirty="0"/>
              <a:t>Section 1: Landforms and Resources</a:t>
            </a:r>
          </a:p>
          <a:p>
            <a:pPr>
              <a:buNone/>
            </a:pPr>
            <a:r>
              <a:rPr lang="en-US" dirty="0"/>
              <a:t>Section 2: Climate and Vegetation</a:t>
            </a:r>
          </a:p>
          <a:p>
            <a:pPr>
              <a:buNone/>
            </a:pPr>
            <a:r>
              <a:rPr lang="en-US" dirty="0"/>
              <a:t>Section 3: Human-Environment Interaction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3967162" cy="4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3: Human-Environment Interaction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The Dutch and the Venetians altered lands to fit their needs by constructing</a:t>
            </a:r>
          </a:p>
          <a:p>
            <a:pPr>
              <a:buNone/>
            </a:pPr>
            <a:r>
              <a:rPr lang="en-US" dirty="0"/>
              <a:t>polders and canals.</a:t>
            </a:r>
          </a:p>
          <a:p>
            <a:pPr>
              <a:buNone/>
            </a:pPr>
            <a:r>
              <a:rPr lang="en-US" dirty="0"/>
              <a:t>• Uncontrolled logging and acid rain destroy forests.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3: Human-Environment Interaction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248400" cy="5257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Polders</a:t>
            </a:r>
            <a:r>
              <a:rPr lang="en-US" b="1" dirty="0"/>
              <a:t>: Land from the Sea</a:t>
            </a:r>
          </a:p>
          <a:p>
            <a:pPr>
              <a:buNone/>
            </a:pPr>
            <a:r>
              <a:rPr lang="en-US" b="1" dirty="0"/>
              <a:t>Creating Holland</a:t>
            </a:r>
          </a:p>
          <a:p>
            <a:pPr>
              <a:buNone/>
            </a:pPr>
            <a:r>
              <a:rPr lang="en-US" dirty="0"/>
              <a:t>• “God created the world, but the Dutch created Holland”</a:t>
            </a:r>
          </a:p>
          <a:p>
            <a:pPr>
              <a:buNone/>
            </a:pPr>
            <a:r>
              <a:rPr lang="en-US" dirty="0"/>
              <a:t>- to hold growing population, the Dutch reclaimed land from the sea</a:t>
            </a:r>
          </a:p>
          <a:p>
            <a:pPr>
              <a:buNone/>
            </a:pPr>
            <a:r>
              <a:rPr lang="en-US" dirty="0"/>
              <a:t>- 40% of the Netherlands was once under water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b="1" dirty="0"/>
              <a:t>dikes—earthen banks that hold back the sea</a:t>
            </a:r>
          </a:p>
          <a:p>
            <a:pPr>
              <a:buNone/>
            </a:pPr>
            <a:r>
              <a:rPr lang="en-US" dirty="0"/>
              <a:t>- a </a:t>
            </a:r>
            <a:r>
              <a:rPr lang="en-US" b="1" dirty="0"/>
              <a:t>polder—land reclaimed by </a:t>
            </a:r>
            <a:r>
              <a:rPr lang="en-US" b="1" dirty="0" err="1"/>
              <a:t>diking</a:t>
            </a:r>
            <a:r>
              <a:rPr lang="en-US" b="1" dirty="0"/>
              <a:t> and draining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064" y="1143000"/>
            <a:ext cx="3551936" cy="20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Polders: Land from the Sea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Seaworks</a:t>
            </a:r>
            <a:endParaRPr lang="en-US" b="1" dirty="0"/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Seaworks</a:t>
            </a:r>
            <a:r>
              <a:rPr lang="en-US" b="1" dirty="0"/>
              <a:t>—structures like dikes that control sea’s destructive force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b="1" dirty="0" err="1"/>
              <a:t>terpen</a:t>
            </a:r>
            <a:r>
              <a:rPr lang="en-US" b="1" dirty="0"/>
              <a:t>—high earthen platforms that provide safe ground during floods</a:t>
            </a:r>
          </a:p>
          <a:p>
            <a:pPr>
              <a:buNone/>
            </a:pPr>
            <a:r>
              <a:rPr lang="en-US" dirty="0"/>
              <a:t>• In 1400s windmills were used to power pumps that drained land</a:t>
            </a:r>
          </a:p>
          <a:p>
            <a:pPr>
              <a:buNone/>
            </a:pPr>
            <a:r>
              <a:rPr lang="en-US" dirty="0"/>
              <a:t>- today the pumps are powered by electricity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Polders: Land from the Sea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Transforming </a:t>
            </a:r>
            <a:r>
              <a:rPr lang="en-US" b="1" dirty="0"/>
              <a:t>the Sea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Zuider Zee—arm of North sea the Dutch turned into a fresh-water lake</a:t>
            </a:r>
          </a:p>
          <a:p>
            <a:pPr>
              <a:buNone/>
            </a:pPr>
            <a:r>
              <a:rPr lang="en-US" dirty="0"/>
              <a:t>• Built dikes across entrance in early 1900s</a:t>
            </a:r>
          </a:p>
          <a:p>
            <a:pPr>
              <a:buNone/>
            </a:pPr>
            <a:r>
              <a:rPr lang="en-US" dirty="0"/>
              <a:t>- saltwater eventually replaced by fresh water</a:t>
            </a:r>
          </a:p>
          <a:p>
            <a:pPr>
              <a:buNone/>
            </a:pPr>
            <a:r>
              <a:rPr lang="en-US" dirty="0"/>
              <a:t>• Project added hundreds of square miles of land to the Netherlands</a:t>
            </a:r>
          </a:p>
          <a:p>
            <a:pPr>
              <a:buNone/>
            </a:pPr>
            <a:r>
              <a:rPr lang="en-US" dirty="0"/>
              <a:t>- lake is now called </a:t>
            </a:r>
            <a:r>
              <a:rPr lang="en-US" b="1" dirty="0"/>
              <a:t>Ijsselmeer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Waterways for Commerce: Venice’s Canals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296400" cy="2971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An </a:t>
            </a:r>
            <a:r>
              <a:rPr lang="en-US" b="1" dirty="0"/>
              <a:t>Island City Grows</a:t>
            </a:r>
          </a:p>
          <a:p>
            <a:pPr>
              <a:buNone/>
            </a:pPr>
            <a:r>
              <a:rPr lang="en-US" dirty="0"/>
              <a:t>• City of Venice is made up of 120 islands</a:t>
            </a:r>
          </a:p>
          <a:p>
            <a:pPr>
              <a:buNone/>
            </a:pPr>
            <a:r>
              <a:rPr lang="en-US" dirty="0"/>
              <a:t>- two of the largest are San Marco and Rialto</a:t>
            </a:r>
          </a:p>
          <a:p>
            <a:pPr>
              <a:buNone/>
            </a:pPr>
            <a:r>
              <a:rPr lang="en-US" dirty="0"/>
              <a:t>• People, goods are moved by boat over 150 canals</a:t>
            </a:r>
          </a:p>
          <a:p>
            <a:pPr>
              <a:buNone/>
            </a:pPr>
            <a:r>
              <a:rPr lang="en-US" dirty="0"/>
              <a:t>• City forms when people escaping invaders settled on lagoon islands</a:t>
            </a:r>
          </a:p>
          <a:p>
            <a:pPr>
              <a:buNone/>
            </a:pPr>
            <a:r>
              <a:rPr lang="en-US" dirty="0"/>
              <a:t>- location at north end of Adriatic makes it a good trading port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701" y="3733801"/>
            <a:ext cx="44082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Waterways for Commerce: Venice’s Canals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Building </a:t>
            </a:r>
            <a:r>
              <a:rPr lang="en-US" b="1" dirty="0"/>
              <a:t>on the Islands</a:t>
            </a:r>
          </a:p>
          <a:p>
            <a:pPr>
              <a:buNone/>
            </a:pPr>
            <a:r>
              <a:rPr lang="en-US" dirty="0"/>
              <a:t>• Builders sunk wooden pilings into swampy land to support buildings</a:t>
            </a:r>
          </a:p>
          <a:p>
            <a:pPr>
              <a:buNone/>
            </a:pPr>
            <a:r>
              <a:rPr lang="en-US" dirty="0"/>
              <a:t>- oak forests in northern Italy and Slovenia were leveled for pilings</a:t>
            </a:r>
          </a:p>
          <a:p>
            <a:pPr>
              <a:buNone/>
            </a:pPr>
            <a:r>
              <a:rPr lang="en-US" dirty="0"/>
              <a:t>- weight of buildings is compressing ground, so Venice is slowly sinking</a:t>
            </a:r>
          </a:p>
          <a:p>
            <a:pPr>
              <a:buNone/>
            </a:pPr>
            <a:r>
              <a:rPr lang="en-US" dirty="0"/>
              <a:t>• Rising sea levels and removal of groundwater also cause </a:t>
            </a:r>
            <a:r>
              <a:rPr lang="en-US" dirty="0" smtClean="0"/>
              <a:t>sinking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Waterways for Commerce: Venice’s Canals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Problems </a:t>
            </a:r>
            <a:r>
              <a:rPr lang="en-US" b="1" dirty="0"/>
              <a:t>Today</a:t>
            </a:r>
          </a:p>
          <a:p>
            <a:pPr>
              <a:buNone/>
            </a:pPr>
            <a:r>
              <a:rPr lang="en-US" dirty="0"/>
              <a:t>• Severe water pollution</a:t>
            </a:r>
          </a:p>
          <a:p>
            <a:pPr>
              <a:buNone/>
            </a:pPr>
            <a:r>
              <a:rPr lang="en-US" dirty="0"/>
              <a:t>- industrial waste, sewage, saltwater eat away foundations</a:t>
            </a:r>
          </a:p>
          <a:p>
            <a:pPr>
              <a:buNone/>
            </a:pPr>
            <a:r>
              <a:rPr lang="en-US" dirty="0"/>
              <a:t>- erosion lets saltwater in, creates floods such as in 1966</a:t>
            </a:r>
          </a:p>
          <a:p>
            <a:pPr>
              <a:buNone/>
            </a:pPr>
            <a:r>
              <a:rPr lang="en-US" dirty="0"/>
              <a:t>• Agricultural runoff promotes “killer algae” growth</a:t>
            </a:r>
          </a:p>
          <a:p>
            <a:pPr>
              <a:buNone/>
            </a:pPr>
            <a:r>
              <a:rPr lang="en-US" dirty="0"/>
              <a:t>- algae grow rapidly, die, decay; this uses up oxygen, so fish die</a:t>
            </a:r>
          </a:p>
          <a:p>
            <a:pPr>
              <a:buNone/>
            </a:pPr>
            <a:r>
              <a:rPr lang="en-US" dirty="0"/>
              <a:t>- dead fish attract insects and create stench in warm weather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Centuries-Old Problem: Deforestation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82296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Demand for Wood</a:t>
            </a:r>
          </a:p>
          <a:p>
            <a:pPr>
              <a:buNone/>
            </a:pPr>
            <a:r>
              <a:rPr lang="en-US" dirty="0"/>
              <a:t>• Huge areas of Europe fall prey to deforestation</a:t>
            </a:r>
          </a:p>
          <a:p>
            <a:pPr>
              <a:buNone/>
            </a:pPr>
            <a:r>
              <a:rPr lang="en-US" dirty="0"/>
              <a:t>• Wood used for fuel, building material for ships, houses</a:t>
            </a:r>
          </a:p>
          <a:p>
            <a:pPr>
              <a:buNone/>
            </a:pPr>
            <a:r>
              <a:rPr lang="en-US" dirty="0"/>
              <a:t>- industry needed wood charcoal for blast furnaces</a:t>
            </a:r>
          </a:p>
          <a:p>
            <a:pPr>
              <a:buNone/>
            </a:pPr>
            <a:r>
              <a:rPr lang="en-US" dirty="0"/>
              <a:t>- eventually coal replaces wood, but damage to forests is done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0"/>
            <a:ext cx="5029200" cy="217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A Centuries-Old Problem: Deforestation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Acid </a:t>
            </a:r>
            <a:r>
              <a:rPr lang="en-US" b="1" dirty="0"/>
              <a:t>Rain Strips Forests</a:t>
            </a:r>
          </a:p>
          <a:p>
            <a:pPr>
              <a:buNone/>
            </a:pPr>
            <a:r>
              <a:rPr lang="en-US" dirty="0"/>
              <a:t>• In 1960s Germans notice Black Forest trees are discolored, dying</a:t>
            </a:r>
          </a:p>
          <a:p>
            <a:pPr>
              <a:buNone/>
            </a:pPr>
            <a:r>
              <a:rPr lang="en-US" dirty="0"/>
              <a:t>- cause is acid rain</a:t>
            </a:r>
          </a:p>
          <a:p>
            <a:pPr>
              <a:buNone/>
            </a:pPr>
            <a:r>
              <a:rPr lang="en-US" dirty="0"/>
              <a:t>• Factories produce sulfur dioxide, nitrogen oxide emissions</a:t>
            </a:r>
          </a:p>
          <a:p>
            <a:pPr>
              <a:buNone/>
            </a:pPr>
            <a:r>
              <a:rPr lang="en-US" dirty="0"/>
              <a:t>- combine with water vapor, create acid rain or snow</a:t>
            </a:r>
          </a:p>
          <a:p>
            <a:pPr>
              <a:buNone/>
            </a:pPr>
            <a:r>
              <a:rPr lang="en-US" dirty="0"/>
              <a:t>- winds carry emissions to other areas, affecting one-fourth of forests</a:t>
            </a:r>
          </a:p>
          <a:p>
            <a:pPr>
              <a:buNone/>
            </a:pPr>
            <a:r>
              <a:rPr lang="en-US" dirty="0"/>
              <a:t>• Scandinavia suffers heavily due to prevailing winds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5609"/>
            <a:ext cx="1905000" cy="63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1: Landforms and Resources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2392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Europe is composed of many peninsulas and islands.</a:t>
            </a:r>
          </a:p>
          <a:p>
            <a:pPr>
              <a:buNone/>
            </a:pPr>
            <a:r>
              <a:rPr lang="en-US" dirty="0"/>
              <a:t>• Europe’s landforms also include large plains and mountain ranges.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1: Landforms and Resources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Peninsulas </a:t>
            </a:r>
            <a:r>
              <a:rPr lang="en-US" b="1" dirty="0"/>
              <a:t>and Islands</a:t>
            </a:r>
          </a:p>
          <a:p>
            <a:pPr>
              <a:buNone/>
            </a:pPr>
            <a:r>
              <a:rPr lang="en-US" b="1" dirty="0"/>
              <a:t>Always Near the Water</a:t>
            </a:r>
          </a:p>
          <a:p>
            <a:pPr>
              <a:buNone/>
            </a:pPr>
            <a:r>
              <a:rPr lang="en-US" dirty="0"/>
              <a:t>• Europe is a large peninsula of Asia</a:t>
            </a:r>
          </a:p>
          <a:p>
            <a:pPr>
              <a:buNone/>
            </a:pPr>
            <a:r>
              <a:rPr lang="en-US" dirty="0"/>
              <a:t>- also has its own smaller peninsulas: a “peninsula of peninsulas”</a:t>
            </a:r>
          </a:p>
          <a:p>
            <a:pPr>
              <a:buNone/>
            </a:pPr>
            <a:r>
              <a:rPr lang="en-US" dirty="0"/>
              <a:t>- most places are within 100 miles of the ocean or a sea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Peninsulas and Islands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Northern </a:t>
            </a:r>
            <a:r>
              <a:rPr lang="en-US" b="1" dirty="0"/>
              <a:t>Peninsulas</a:t>
            </a:r>
          </a:p>
          <a:p>
            <a:pPr>
              <a:buNone/>
            </a:pPr>
            <a:r>
              <a:rPr lang="en-US" dirty="0"/>
              <a:t>• The Scandinavian Peninsula includes Norway and Sweden</a:t>
            </a:r>
          </a:p>
          <a:p>
            <a:pPr>
              <a:buNone/>
            </a:pPr>
            <a:r>
              <a:rPr lang="en-US" dirty="0"/>
              <a:t>- bounded by Norwegian, North, and Baltic Seas</a:t>
            </a:r>
          </a:p>
          <a:p>
            <a:pPr>
              <a:buNone/>
            </a:pPr>
            <a:r>
              <a:rPr lang="en-US" dirty="0"/>
              <a:t>• Ice Age glaciers remove topsoil; leave thin, rocky soil</a:t>
            </a:r>
          </a:p>
          <a:p>
            <a:pPr>
              <a:buNone/>
            </a:pPr>
            <a:r>
              <a:rPr lang="en-US" dirty="0"/>
              <a:t>• Glaciers create </a:t>
            </a:r>
            <a:r>
              <a:rPr lang="en-US" b="1" dirty="0"/>
              <a:t>fjords in Norway</a:t>
            </a:r>
          </a:p>
          <a:p>
            <a:pPr>
              <a:buNone/>
            </a:pPr>
            <a:r>
              <a:rPr lang="en-US" dirty="0"/>
              <a:t>- steep U-shaped valleys connected to sea, filled with seawater</a:t>
            </a:r>
          </a:p>
          <a:p>
            <a:pPr>
              <a:buNone/>
            </a:pPr>
            <a:r>
              <a:rPr lang="en-US" dirty="0"/>
              <a:t>- provide harbors for fishing boats</a:t>
            </a:r>
          </a:p>
          <a:p>
            <a:pPr>
              <a:buNone/>
            </a:pPr>
            <a:r>
              <a:rPr lang="en-US" dirty="0"/>
              <a:t>• Jutland Peninsula forms large part of Denmark, small part of Germany</a:t>
            </a:r>
          </a:p>
          <a:p>
            <a:pPr>
              <a:buNone/>
            </a:pPr>
            <a:r>
              <a:rPr lang="en-US" dirty="0"/>
              <a:t>- gentle, rolling hills and swampy low areas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Mountains and Uplands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Mountain </a:t>
            </a:r>
            <a:r>
              <a:rPr lang="en-US" b="1" dirty="0"/>
              <a:t>Chains</a:t>
            </a:r>
          </a:p>
          <a:p>
            <a:pPr>
              <a:buNone/>
            </a:pPr>
            <a:r>
              <a:rPr lang="en-US" dirty="0"/>
              <a:t>• The Alps is Europe’s most famous mountain chain</a:t>
            </a:r>
          </a:p>
          <a:p>
            <a:pPr>
              <a:buNone/>
            </a:pPr>
            <a:r>
              <a:rPr lang="en-US" dirty="0"/>
              <a:t>- crosses France, Italy, Germany, Switzerland, Austria, Balkans</a:t>
            </a:r>
          </a:p>
          <a:p>
            <a:pPr>
              <a:buNone/>
            </a:pPr>
            <a:r>
              <a:rPr lang="en-US" dirty="0"/>
              <a:t>- cuts Italy off from rest of Europe</a:t>
            </a:r>
          </a:p>
          <a:p>
            <a:pPr>
              <a:buNone/>
            </a:pPr>
            <a:r>
              <a:rPr lang="en-US" dirty="0"/>
              <a:t>• Pyrenees block movement from France to Spain and Portugal</a:t>
            </a:r>
          </a:p>
          <a:p>
            <a:pPr>
              <a:buNone/>
            </a:pPr>
            <a:r>
              <a:rPr lang="en-US" dirty="0"/>
              <a:t>• Apennine Mountains divide Italian Peninsula between east, west</a:t>
            </a:r>
          </a:p>
          <a:p>
            <a:pPr>
              <a:buNone/>
            </a:pPr>
            <a:r>
              <a:rPr lang="en-US" dirty="0"/>
              <a:t>• Balkan Mountains block off peninsula, separate ethnic groups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214320"/>
            <a:ext cx="4724400" cy="164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Mountains and Uplands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Uplands</a:t>
            </a:r>
            <a:endParaRPr lang="en-US" b="1" dirty="0"/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Uplands—hills or low mountains; may have mesas, high plateaus</a:t>
            </a:r>
          </a:p>
          <a:p>
            <a:pPr>
              <a:buNone/>
            </a:pPr>
            <a:r>
              <a:rPr lang="en-US" dirty="0"/>
              <a:t>- some are eroded remains of mountain ranges</a:t>
            </a:r>
          </a:p>
          <a:p>
            <a:pPr>
              <a:buNone/>
            </a:pPr>
            <a:r>
              <a:rPr lang="en-US" dirty="0"/>
              <a:t>• Uplands include Scandinavian </a:t>
            </a:r>
            <a:r>
              <a:rPr lang="en-US" dirty="0" err="1"/>
              <a:t>Kjolen</a:t>
            </a:r>
            <a:r>
              <a:rPr lang="en-US" dirty="0"/>
              <a:t> Mountains, Scottish Highlands</a:t>
            </a:r>
          </a:p>
          <a:p>
            <a:pPr>
              <a:buNone/>
            </a:pPr>
            <a:r>
              <a:rPr lang="en-US" dirty="0"/>
              <a:t>- also Brittany in France and the </a:t>
            </a:r>
            <a:r>
              <a:rPr lang="en-US" b="1" i="1" dirty="0" err="1"/>
              <a:t>Meseta</a:t>
            </a:r>
            <a:r>
              <a:rPr lang="en-US" b="1" i="1" dirty="0"/>
              <a:t> plateau in Spain</a:t>
            </a:r>
          </a:p>
          <a:p>
            <a:pPr>
              <a:buNone/>
            </a:pPr>
            <a:r>
              <a:rPr lang="en-US" dirty="0"/>
              <a:t>• Some uplands border mountainous areas</a:t>
            </a:r>
          </a:p>
          <a:p>
            <a:pPr>
              <a:buNone/>
            </a:pPr>
            <a:r>
              <a:rPr lang="en-US" dirty="0"/>
              <a:t>- Central Uplands of Germany at base of Alps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b="1" i="1" dirty="0"/>
              <a:t>Massif Central uplands in France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Rivers: Europe’s Links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677400" cy="3733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Moving </a:t>
            </a:r>
            <a:r>
              <a:rPr lang="en-US" b="1" dirty="0"/>
              <a:t>People, Goods, Ideas</a:t>
            </a:r>
          </a:p>
          <a:p>
            <a:pPr>
              <a:buNone/>
            </a:pPr>
            <a:r>
              <a:rPr lang="en-US" dirty="0"/>
              <a:t>• Network of rivers bring people, goods together</a:t>
            </a:r>
          </a:p>
          <a:p>
            <a:pPr>
              <a:buNone/>
            </a:pPr>
            <a:r>
              <a:rPr lang="en-US" dirty="0"/>
              <a:t>- allows goods inland from coastal harbors, aids economic </a:t>
            </a:r>
            <a:r>
              <a:rPr lang="en-US" dirty="0" smtClean="0"/>
              <a:t>growth</a:t>
            </a:r>
            <a:endParaRPr lang="en-US" dirty="0"/>
          </a:p>
          <a:p>
            <a:pPr>
              <a:buNone/>
            </a:pPr>
            <a:r>
              <a:rPr lang="en-US" dirty="0"/>
              <a:t>• Two major, castle-lined rivers have historically acted as highways</a:t>
            </a:r>
          </a:p>
          <a:p>
            <a:pPr>
              <a:buNone/>
            </a:pPr>
            <a:r>
              <a:rPr lang="en-US" dirty="0"/>
              <a:t>- Rhine flows north 820 miles from interior to North Sea</a:t>
            </a:r>
          </a:p>
          <a:p>
            <a:pPr>
              <a:buNone/>
            </a:pPr>
            <a:r>
              <a:rPr lang="en-US" dirty="0"/>
              <a:t>- Danube flows east 1,771 miles, through 9 countries, to Black Sea</a:t>
            </a:r>
          </a:p>
          <a:p>
            <a:pPr>
              <a:buNone/>
            </a:pPr>
            <a:r>
              <a:rPr lang="en-US" dirty="0"/>
              <a:t>• These and many other rivers connect Europeans</a:t>
            </a:r>
          </a:p>
          <a:p>
            <a:pPr>
              <a:buNone/>
            </a:pPr>
            <a:r>
              <a:rPr lang="en-US" dirty="0"/>
              <a:t>- encourage trade and travel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50631"/>
            <a:ext cx="3810000" cy="28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Fertile Plains: Europe’s Bounty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Northern European Plain</a:t>
            </a:r>
          </a:p>
          <a:p>
            <a:pPr>
              <a:buNone/>
            </a:pPr>
            <a:r>
              <a:rPr lang="en-US" dirty="0"/>
              <a:t>• One of the most fertile agricultural regions in world</a:t>
            </a:r>
          </a:p>
          <a:p>
            <a:pPr>
              <a:buNone/>
            </a:pPr>
            <a:r>
              <a:rPr lang="en-US" dirty="0"/>
              <a:t>• Curves across France, Belgium, Netherlands, Denmark, Germany, Poland</a:t>
            </a:r>
          </a:p>
          <a:p>
            <a:pPr>
              <a:buNone/>
            </a:pPr>
            <a:r>
              <a:rPr lang="en-US" dirty="0"/>
              <a:t>- flat agricultural land produces vast quantities of food</a:t>
            </a:r>
          </a:p>
          <a:p>
            <a:pPr>
              <a:buNone/>
            </a:pPr>
            <a:r>
              <a:rPr lang="en-US" dirty="0"/>
              <a:t>• Flatness also has given invaders an open route into Europe</a:t>
            </a:r>
          </a:p>
          <a:p>
            <a:pPr>
              <a:buNone/>
            </a:pPr>
            <a:r>
              <a:rPr lang="en-US" dirty="0"/>
              <a:t>• Other, smaller, fertile farming plains:</a:t>
            </a:r>
          </a:p>
          <a:p>
            <a:pPr>
              <a:buNone/>
            </a:pPr>
            <a:r>
              <a:rPr lang="en-US" dirty="0"/>
              <a:t>- Sweden, Hungary, northern Italy’s Lombardy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1536</Words>
  <Application>Microsoft Office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12 Physical Geography of Europe: The Peninsula of Peninsulas </vt:lpstr>
      <vt:lpstr>Slide 2</vt:lpstr>
      <vt:lpstr>Section 1: Landforms and Resources </vt:lpstr>
      <vt:lpstr>Section 1: Landforms and Resources </vt:lpstr>
      <vt:lpstr>Continued Peninsulas and Islands </vt:lpstr>
      <vt:lpstr>Mountains and Uplands </vt:lpstr>
      <vt:lpstr>Continued Mountains and Uplands </vt:lpstr>
      <vt:lpstr>Rivers: Europe’s Links </vt:lpstr>
      <vt:lpstr>Fertile Plains: Europe’s Bounty </vt:lpstr>
      <vt:lpstr>Resources Shape Europe’s Economy </vt:lpstr>
      <vt:lpstr>Continued Resources Shape Europe’s Economy </vt:lpstr>
      <vt:lpstr>Resources Shape Life </vt:lpstr>
      <vt:lpstr>Section 2: Climate and Vegetation </vt:lpstr>
      <vt:lpstr>Section 2: Climate and Vegetation </vt:lpstr>
      <vt:lpstr>Continued Westerly Winds Warm Europe </vt:lpstr>
      <vt:lpstr>Harsher Conditions Inland </vt:lpstr>
      <vt:lpstr>The Sunny Mediterranean </vt:lpstr>
      <vt:lpstr>Continued The Sunny Mediterranean </vt:lpstr>
      <vt:lpstr>Land of the Midnight Sun </vt:lpstr>
      <vt:lpstr>Section 3: Human-Environment Interaction </vt:lpstr>
      <vt:lpstr>Section 3: Human-Environment Interaction </vt:lpstr>
      <vt:lpstr>Continued Polders: Land from the Sea </vt:lpstr>
      <vt:lpstr>Continued Polders: Land from the Sea </vt:lpstr>
      <vt:lpstr>Waterways for Commerce: Venice’s Canals </vt:lpstr>
      <vt:lpstr>Continued Waterways for Commerce: Venice’s Canals </vt:lpstr>
      <vt:lpstr>Continued Waterways for Commerce: Venice’s Canals </vt:lpstr>
      <vt:lpstr>A Centuries-Old Problem: Deforestation </vt:lpstr>
      <vt:lpstr>Continued A Centuries-Old Problem: Deforestation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Physical Geography of Europe: The Peninsula of Peninsulas </dc:title>
  <dc:creator>Kolton</dc:creator>
  <cp:lastModifiedBy>Kolton</cp:lastModifiedBy>
  <cp:revision>5</cp:revision>
  <dcterms:created xsi:type="dcterms:W3CDTF">2013-03-28T15:24:31Z</dcterms:created>
  <dcterms:modified xsi:type="dcterms:W3CDTF">2013-04-04T20:26:15Z</dcterms:modified>
</cp:coreProperties>
</file>