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0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297F-4291-4D6C-83DA-8907557EA2F0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393C7-7E72-4ECB-BCA0-D5C017C25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Chapter 32</a:t>
            </a:r>
            <a:br>
              <a:rPr lang="en-US" b="1" dirty="0" smtClean="0"/>
            </a:br>
            <a:r>
              <a:rPr lang="en-US" b="1" dirty="0" smtClean="0"/>
              <a:t>World War II, 1939–1945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Allies defeat the Axis powers, the Jewish people suffer through the</a:t>
            </a:r>
          </a:p>
          <a:p>
            <a:r>
              <a:rPr lang="en-US" dirty="0">
                <a:solidFill>
                  <a:srgbClr val="FF0000"/>
                </a:solidFill>
              </a:rPr>
              <a:t>Holocaust, and Europe and Japan are devastated by World War II.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Continued The Mediterranean and the Eastern Front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35279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War in the Balkans</a:t>
            </a:r>
          </a:p>
          <a:p>
            <a:r>
              <a:rPr lang="en-US" dirty="0">
                <a:solidFill>
                  <a:srgbClr val="FF0000"/>
                </a:solidFill>
              </a:rPr>
              <a:t>• Hitler plans to invade Soviet Union; moves to take Balkan countries</a:t>
            </a:r>
          </a:p>
          <a:p>
            <a:r>
              <a:rPr lang="en-US" dirty="0">
                <a:solidFill>
                  <a:srgbClr val="FF0000"/>
                </a:solidFill>
              </a:rPr>
              <a:t>• Hitler invades Yugoslavia, Greece in April 1941; both fall quickly</a:t>
            </a:r>
          </a:p>
          <a:p>
            <a:r>
              <a:rPr lang="en-US" b="1" dirty="0">
                <a:solidFill>
                  <a:srgbClr val="FF0000"/>
                </a:solidFill>
              </a:rPr>
              <a:t>Hitler Invades the Soviet Union</a:t>
            </a:r>
          </a:p>
          <a:p>
            <a:r>
              <a:rPr lang="en-US" dirty="0">
                <a:solidFill>
                  <a:srgbClr val="FF0000"/>
                </a:solidFill>
              </a:rPr>
              <a:t>• Germany invades an unprepared Soviet Union in June 1941</a:t>
            </a:r>
          </a:p>
          <a:p>
            <a:r>
              <a:rPr lang="en-US" dirty="0">
                <a:solidFill>
                  <a:srgbClr val="FF0000"/>
                </a:solidFill>
              </a:rPr>
              <a:t>• Soviet troops burn land as they retreat; Germans move into Russia</a:t>
            </a:r>
          </a:p>
          <a:p>
            <a:r>
              <a:rPr lang="en-US" dirty="0">
                <a:solidFill>
                  <a:srgbClr val="FF0000"/>
                </a:solidFill>
              </a:rPr>
              <a:t>• Germans stopped at Leningrad, forced to undertake long siege</a:t>
            </a:r>
          </a:p>
          <a:p>
            <a:r>
              <a:rPr lang="en-US" dirty="0">
                <a:solidFill>
                  <a:srgbClr val="FF0000"/>
                </a:solidFill>
              </a:rPr>
              <a:t>• Germans almost capture Moscow, but forced to pull back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United States Aids Its Allies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19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2Left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American </a:t>
            </a:r>
            <a:r>
              <a:rPr lang="en-US" b="1" dirty="0"/>
              <a:t>Policy</a:t>
            </a:r>
          </a:p>
          <a:p>
            <a:r>
              <a:rPr lang="en-US" dirty="0"/>
              <a:t>• Most Americans want to avoid war</a:t>
            </a:r>
          </a:p>
          <a:p>
            <a:r>
              <a:rPr lang="en-US" dirty="0"/>
              <a:t>• Roosevelt fears that if allies fall, U.S. would have to fight</a:t>
            </a:r>
          </a:p>
          <a:p>
            <a:r>
              <a:rPr lang="en-US" dirty="0"/>
              <a:t>• He hopes to strengthen allies so they can resist Germany</a:t>
            </a:r>
          </a:p>
          <a:p>
            <a:r>
              <a:rPr lang="en-US" dirty="0"/>
              <a:t>• Lend-Lease Act—U.S. loans weapons to countries fighting Germany</a:t>
            </a:r>
          </a:p>
          <a:p>
            <a:r>
              <a:rPr lang="en-US" dirty="0"/>
              <a:t>• Roosevelt and Churchill meet, issue statement of principles</a:t>
            </a:r>
          </a:p>
          <a:p>
            <a:r>
              <a:rPr lang="en-US" dirty="0"/>
              <a:t>• </a:t>
            </a:r>
            <a:r>
              <a:rPr lang="en-US" b="1" dirty="0"/>
              <a:t>Atlantic Charter—supports free trade, right to form own government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2: Japan’s Pacific Campaign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8229600" cy="1981199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2Left"/>
            <a:lightRig rig="threePt" dir="t"/>
          </a:scene3d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Japan </a:t>
            </a:r>
            <a:r>
              <a:rPr lang="en-US" dirty="0">
                <a:solidFill>
                  <a:srgbClr val="FF0000"/>
                </a:solidFill>
              </a:rPr>
              <a:t>attacks Pearl Harbor in Hawaii and brings the United States into </a:t>
            </a:r>
            <a:r>
              <a:rPr lang="en-US" dirty="0" smtClean="0">
                <a:solidFill>
                  <a:srgbClr val="FF0000"/>
                </a:solidFill>
              </a:rPr>
              <a:t>World War </a:t>
            </a:r>
            <a:r>
              <a:rPr lang="en-US" dirty="0">
                <a:solidFill>
                  <a:srgbClr val="FF0000"/>
                </a:solidFill>
              </a:rPr>
              <a:t>II.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2: Japan’s Pacific Campaign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Surprise </a:t>
            </a:r>
            <a:r>
              <a:rPr lang="en-US" b="1" dirty="0"/>
              <a:t>Attack on Pearl Harbor</a:t>
            </a:r>
          </a:p>
          <a:p>
            <a:pPr>
              <a:buNone/>
            </a:pPr>
            <a:r>
              <a:rPr lang="en-US" b="1" dirty="0"/>
              <a:t>Japan and the U.S.</a:t>
            </a:r>
          </a:p>
          <a:p>
            <a:pPr>
              <a:buNone/>
            </a:pPr>
            <a:r>
              <a:rPr lang="en-US" dirty="0"/>
              <a:t>• Japan develops plan for attacks on European colonies, U.S. bases</a:t>
            </a:r>
          </a:p>
          <a:p>
            <a:pPr>
              <a:buNone/>
            </a:pPr>
            <a:r>
              <a:rPr lang="en-US" dirty="0"/>
              <a:t>• In 1941 Roosevelt cuts off oil shipments to Japan</a:t>
            </a:r>
          </a:p>
          <a:p>
            <a:pPr>
              <a:buNone/>
            </a:pPr>
            <a:r>
              <a:rPr lang="en-US" dirty="0"/>
              <a:t>- Admiral </a:t>
            </a:r>
            <a:r>
              <a:rPr lang="en-US" b="1" dirty="0" err="1"/>
              <a:t>Isoroku</a:t>
            </a:r>
            <a:r>
              <a:rPr lang="en-US" b="1" dirty="0"/>
              <a:t> </a:t>
            </a:r>
            <a:r>
              <a:rPr lang="en-US" b="1" dirty="0" err="1"/>
              <a:t>Yamamato</a:t>
            </a:r>
            <a:r>
              <a:rPr lang="en-US" b="1" dirty="0"/>
              <a:t> plans attack on U.S. fleet in </a:t>
            </a:r>
            <a:r>
              <a:rPr lang="en-US" b="1" dirty="0" smtClean="0"/>
              <a:t>Hawaii</a:t>
            </a:r>
            <a:endParaRPr lang="en-US" dirty="0"/>
          </a:p>
          <a:p>
            <a:pPr>
              <a:buNone/>
            </a:pPr>
            <a:r>
              <a:rPr lang="en-US" b="1" dirty="0"/>
              <a:t>Day of Infamy</a:t>
            </a:r>
          </a:p>
          <a:p>
            <a:pPr>
              <a:buNone/>
            </a:pPr>
            <a:r>
              <a:rPr lang="en-US" dirty="0"/>
              <a:t>• Japan attacks </a:t>
            </a:r>
            <a:r>
              <a:rPr lang="en-US" b="1" dirty="0"/>
              <a:t>Pearl Harbor—U.S. naval base in Hawaii—on Dec. 7, 1941</a:t>
            </a:r>
          </a:p>
          <a:p>
            <a:pPr>
              <a:buNone/>
            </a:pPr>
            <a:r>
              <a:rPr lang="en-US" dirty="0"/>
              <a:t>• U.S. declares war on Japan</a:t>
            </a:r>
          </a:p>
          <a:p>
            <a:pPr>
              <a:buNone/>
            </a:pPr>
            <a:r>
              <a:rPr lang="en-US" dirty="0"/>
              <a:t>• Japan also attacks Hong Kong, Thailand, and other islands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252873"/>
            <a:ext cx="2057400" cy="160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Japanese Victories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Below"/>
            <a:lightRig rig="threePt" dir="t"/>
          </a:scene3d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Gains </a:t>
            </a:r>
            <a:r>
              <a:rPr lang="en-US" b="1" dirty="0">
                <a:solidFill>
                  <a:srgbClr val="FF0000"/>
                </a:solidFill>
              </a:rPr>
              <a:t>in Many Places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Japanese attack Philippine Islands defended by U.S., Filipino troops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Philippine islands fall to Japanese in 1942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Japan captures British holdings, including Hong Kong, Singapore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Also conquers Dutch East Indies, rich in minerals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Capture of Burma threatens India, Britain’s main possession in Asia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Japanese forces treat conquered peoples, prisoners of war brutally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20" y="0"/>
            <a:ext cx="63495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Allies Strike Back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Right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Stunning </a:t>
            </a:r>
            <a:r>
              <a:rPr lang="en-US" b="1" dirty="0"/>
              <a:t>Raid</a:t>
            </a:r>
          </a:p>
          <a:p>
            <a:pPr>
              <a:buNone/>
            </a:pPr>
            <a:r>
              <a:rPr lang="en-US" dirty="0"/>
              <a:t>• U.S. bombers attack Tokyo, other Japanese cities in April 1942</a:t>
            </a:r>
          </a:p>
          <a:p>
            <a:pPr>
              <a:buNone/>
            </a:pPr>
            <a:r>
              <a:rPr lang="en-US" dirty="0"/>
              <a:t>• Raid does little damage, but shows that Japan is vulnerable</a:t>
            </a:r>
          </a:p>
          <a:p>
            <a:pPr>
              <a:buNone/>
            </a:pPr>
            <a:r>
              <a:rPr lang="en-US" b="1" dirty="0"/>
              <a:t>The Allies Turn the Tide</a:t>
            </a:r>
          </a:p>
          <a:p>
            <a:pPr>
              <a:buNone/>
            </a:pPr>
            <a:r>
              <a:rPr lang="en-US" dirty="0"/>
              <a:t>• Battle of the Coral Sea—Americans stop Japanese advance, May 1942</a:t>
            </a:r>
          </a:p>
          <a:p>
            <a:pPr>
              <a:buNone/>
            </a:pPr>
            <a:r>
              <a:rPr lang="en-US" dirty="0"/>
              <a:t>• New kind of naval warfare—ships launch planes to fight each other</a:t>
            </a:r>
          </a:p>
          <a:p>
            <a:pPr>
              <a:buNone/>
            </a:pPr>
            <a:r>
              <a:rPr lang="en-US" b="1" dirty="0"/>
              <a:t>The Battle of Midway</a:t>
            </a:r>
          </a:p>
          <a:p>
            <a:pPr>
              <a:buNone/>
            </a:pPr>
            <a:r>
              <a:rPr lang="en-US" dirty="0"/>
              <a:t>• Japanese send powerful fleet to capture Midway Island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Battle of Midway—U.S. destroys Japan’s naval fleet, Japan retreats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 Allied Offensive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MacArthur’s </a:t>
            </a:r>
            <a:r>
              <a:rPr lang="en-US" b="1" dirty="0">
                <a:solidFill>
                  <a:srgbClr val="FF0000"/>
                </a:solidFill>
              </a:rPr>
              <a:t>Plan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Douglas MacArthur—American army commander in Pacific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Plans to “island-hop” past strongholds, attack weaker Japanese bases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Battle of Guadalcanal—hellish battle that ends in Allied victory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342263"/>
            <a:ext cx="2133600" cy="25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343399"/>
            <a:ext cx="1752600" cy="24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3: The Holocaust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133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2Left"/>
            <a:lightRig rig="threePt" dir="t"/>
          </a:scene3d>
        </p:spPr>
        <p:txBody>
          <a:bodyPr/>
          <a:lstStyle/>
          <a:p>
            <a:pPr>
              <a:buNone/>
            </a:pPr>
            <a:r>
              <a:rPr lang="en-US" dirty="0" smtClean="0"/>
              <a:t>During </a:t>
            </a:r>
            <a:r>
              <a:rPr lang="en-US" dirty="0"/>
              <a:t>the Holocaust, Hitler’s Nazis kill 6 million Jews and 5 million other “</a:t>
            </a:r>
            <a:r>
              <a:rPr lang="en-US" dirty="0" smtClean="0"/>
              <a:t>non-</a:t>
            </a:r>
            <a:r>
              <a:rPr lang="en-US" dirty="0" err="1" smtClean="0"/>
              <a:t>Arayans</a:t>
            </a:r>
            <a:r>
              <a:rPr lang="en-US" dirty="0"/>
              <a:t>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3: The Holocaust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Holocaust Begins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Racist Beliefs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Hitler and Nazis say </a:t>
            </a:r>
            <a:r>
              <a:rPr lang="en-US" b="1" dirty="0">
                <a:solidFill>
                  <a:srgbClr val="FF0000"/>
                </a:solidFill>
              </a:rPr>
              <a:t>Aryans—Germanic peoples—are “master race”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They launch the </a:t>
            </a:r>
            <a:r>
              <a:rPr lang="en-US" b="1" dirty="0">
                <a:solidFill>
                  <a:srgbClr val="FF0000"/>
                </a:solidFill>
              </a:rPr>
              <a:t>Holocaust—systematic murder of Jews and others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Anti-Semitism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Nazis tap into long-held feeling of many Europeans against Jews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1935 Nuremberg Laws take away rights of German Jews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“Night of Broken Glass”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i="1" dirty="0" err="1">
                <a:solidFill>
                  <a:srgbClr val="FF0000"/>
                </a:solidFill>
              </a:rPr>
              <a:t>Kristallnacht</a:t>
            </a:r>
            <a:r>
              <a:rPr lang="en-US" b="1" i="1" dirty="0">
                <a:solidFill>
                  <a:srgbClr val="FF0000"/>
                </a:solidFill>
              </a:rPr>
              <a:t>—“night of broken glass,” November 9, 1938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Jewish homes, businesses, synagogues attacked; 100 Jews killed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91440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Section 1: Hitler’s Lightning War</a:t>
            </a:r>
          </a:p>
          <a:p>
            <a:pPr>
              <a:buNone/>
            </a:pPr>
            <a:r>
              <a:rPr lang="en-US" sz="3600" b="1" dirty="0"/>
              <a:t>Section 2: Japan’s Pacific Campaign</a:t>
            </a:r>
          </a:p>
          <a:p>
            <a:pPr>
              <a:buNone/>
            </a:pPr>
            <a:r>
              <a:rPr lang="en-US" sz="3600" b="1" dirty="0"/>
              <a:t>Section 3: The Holocaust</a:t>
            </a:r>
          </a:p>
          <a:p>
            <a:pPr>
              <a:buNone/>
            </a:pPr>
            <a:r>
              <a:rPr lang="en-US" sz="3600" b="1" dirty="0"/>
              <a:t>Section 4: The Allied Victory</a:t>
            </a:r>
          </a:p>
          <a:p>
            <a:pPr>
              <a:buNone/>
            </a:pPr>
            <a:r>
              <a:rPr lang="en-US" sz="3600" b="1" dirty="0"/>
              <a:t>Section 5: Europe and Japan in Ruins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Continued The Holocaust Begins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A </a:t>
            </a:r>
            <a:r>
              <a:rPr lang="en-US" b="1" dirty="0"/>
              <a:t>Flood of Refugees</a:t>
            </a:r>
          </a:p>
          <a:p>
            <a:pPr>
              <a:buNone/>
            </a:pPr>
            <a:r>
              <a:rPr lang="en-US" dirty="0"/>
              <a:t>• Fearing more violence, many German Jews flee to other countries</a:t>
            </a:r>
          </a:p>
          <a:p>
            <a:pPr>
              <a:buNone/>
            </a:pPr>
            <a:r>
              <a:rPr lang="en-US" dirty="0"/>
              <a:t>• Hitler favors emigration but other countries limit Jewish refugees</a:t>
            </a:r>
          </a:p>
          <a:p>
            <a:pPr>
              <a:buNone/>
            </a:pPr>
            <a:r>
              <a:rPr lang="en-US" b="1" dirty="0"/>
              <a:t>Isolating the Jews</a:t>
            </a:r>
          </a:p>
          <a:p>
            <a:pPr>
              <a:buNone/>
            </a:pPr>
            <a:r>
              <a:rPr lang="en-US" dirty="0"/>
              <a:t>• Hitler has all Jews moved to designated cities</a:t>
            </a:r>
          </a:p>
          <a:p>
            <a:pPr>
              <a:buNone/>
            </a:pPr>
            <a:r>
              <a:rPr lang="en-US" dirty="0"/>
              <a:t>• They are forced to live in </a:t>
            </a:r>
            <a:r>
              <a:rPr lang="en-US" b="1" dirty="0"/>
              <a:t>ghettos—separate Jewish areas</a:t>
            </a:r>
          </a:p>
          <a:p>
            <a:pPr>
              <a:buNone/>
            </a:pPr>
            <a:r>
              <a:rPr lang="en-US" dirty="0"/>
              <a:t>• Hitler hopes that Jews in ghettos will die of disease, starvation</a:t>
            </a:r>
          </a:p>
          <a:p>
            <a:pPr>
              <a:buNone/>
            </a:pPr>
            <a:r>
              <a:rPr lang="en-US" dirty="0"/>
              <a:t>• Despite bad conditions, Jews survive in these areas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Hitler Seeks New Answer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“Final Solution”—Hitler’s final plan for treatment of Jews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Chooses </a:t>
            </a:r>
            <a:r>
              <a:rPr lang="en-US" b="1" dirty="0">
                <a:solidFill>
                  <a:srgbClr val="FF0000"/>
                </a:solidFill>
              </a:rPr>
              <a:t>genocide—systematic killing of an entire people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The Killings Begin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Nazis in Eastern Europe, Soviet Union create killing squads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They shoot men, women, children in mass </a:t>
            </a:r>
            <a:r>
              <a:rPr lang="en-US" dirty="0" smtClean="0">
                <a:solidFill>
                  <a:srgbClr val="FF0000"/>
                </a:solidFill>
              </a:rPr>
              <a:t>executions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Other Jews sent to concentration camps or slave labor prisons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571999"/>
            <a:ext cx="39624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Continued The “Final Solution”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Below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Final Stage</a:t>
            </a:r>
          </a:p>
          <a:p>
            <a:pPr>
              <a:buNone/>
            </a:pPr>
            <a:r>
              <a:rPr lang="en-US" dirty="0"/>
              <a:t>• By 1942, Nazis building huge, efficient extermination camps</a:t>
            </a:r>
          </a:p>
          <a:p>
            <a:pPr>
              <a:buNone/>
            </a:pPr>
            <a:r>
              <a:rPr lang="en-US" dirty="0"/>
              <a:t>• Camps separate strong from weak people</a:t>
            </a:r>
          </a:p>
          <a:p>
            <a:pPr>
              <a:buNone/>
            </a:pPr>
            <a:r>
              <a:rPr lang="en-US" dirty="0"/>
              <a:t>• Weak (mostly women, children, elderly, sick) killed immediately</a:t>
            </a:r>
          </a:p>
          <a:p>
            <a:pPr>
              <a:buNone/>
            </a:pPr>
            <a:r>
              <a:rPr lang="en-US" b="1" dirty="0"/>
              <a:t>The Survivors</a:t>
            </a:r>
          </a:p>
          <a:p>
            <a:pPr>
              <a:buNone/>
            </a:pPr>
            <a:r>
              <a:rPr lang="en-US" dirty="0"/>
              <a:t>• Nazis kill about six million European Jews during the war</a:t>
            </a:r>
          </a:p>
          <a:p>
            <a:pPr>
              <a:buNone/>
            </a:pPr>
            <a:r>
              <a:rPr lang="en-US" dirty="0"/>
              <a:t>• Fewer than four million survive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4: The Allied Victory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2286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Above"/>
            <a:lightRig rig="threePt" dir="t"/>
          </a:scene3d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Led </a:t>
            </a:r>
            <a:r>
              <a:rPr lang="en-US" dirty="0">
                <a:solidFill>
                  <a:srgbClr val="FF0000"/>
                </a:solidFill>
              </a:rPr>
              <a:t>by the United States, Great Britain, and the Soviet Union, the Allies </a:t>
            </a:r>
            <a:r>
              <a:rPr lang="en-US" dirty="0" smtClean="0">
                <a:solidFill>
                  <a:srgbClr val="FF0000"/>
                </a:solidFill>
              </a:rPr>
              <a:t>score key </a:t>
            </a:r>
            <a:r>
              <a:rPr lang="en-US" dirty="0">
                <a:solidFill>
                  <a:srgbClr val="FF0000"/>
                </a:solidFill>
              </a:rPr>
              <a:t>victories and win the war.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4: The Allied Victory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Tide Turns on Two Fronts</a:t>
            </a:r>
          </a:p>
          <a:p>
            <a:pPr>
              <a:buNone/>
            </a:pPr>
            <a:r>
              <a:rPr lang="en-US" b="1" dirty="0"/>
              <a:t>The North African Campaign</a:t>
            </a:r>
          </a:p>
          <a:p>
            <a:pPr>
              <a:buNone/>
            </a:pPr>
            <a:r>
              <a:rPr lang="en-US" dirty="0"/>
              <a:t>• Rommel takes </a:t>
            </a:r>
            <a:r>
              <a:rPr lang="en-US" dirty="0" err="1"/>
              <a:t>Tobruk</a:t>
            </a:r>
            <a:r>
              <a:rPr lang="en-US" dirty="0"/>
              <a:t>, June 1942; pushes toward Egypt</a:t>
            </a:r>
          </a:p>
          <a:p>
            <a:pPr>
              <a:buNone/>
            </a:pPr>
            <a:r>
              <a:rPr lang="en-US" dirty="0"/>
              <a:t>• British General Montgomery attacks at El Alamein, forces Rommel back</a:t>
            </a:r>
          </a:p>
          <a:p>
            <a:pPr>
              <a:buNone/>
            </a:pPr>
            <a:r>
              <a:rPr lang="en-US" dirty="0"/>
              <a:t>• American forces land in Morocco, November 1942</a:t>
            </a:r>
          </a:p>
          <a:p>
            <a:pPr>
              <a:buNone/>
            </a:pPr>
            <a:r>
              <a:rPr lang="en-US" dirty="0"/>
              <a:t>• General </a:t>
            </a:r>
            <a:r>
              <a:rPr lang="en-US" b="1" dirty="0"/>
              <a:t>Dwight D. Eisenhower—American commander in Morocco</a:t>
            </a:r>
          </a:p>
          <a:p>
            <a:pPr>
              <a:buNone/>
            </a:pPr>
            <a:r>
              <a:rPr lang="en-US" dirty="0"/>
              <a:t>• In May 1943, Rommel’s forces defeated by Allies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Continued The Tide Turns on Two Fronts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2954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Battle for Stalingrad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German army moves to capture Soviet oil fields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Battle of Stalingrad—Soviets, Germans battle for control of city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German troops capture city, then surrender after long battle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The Invasion of Italy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U.S., British forces land on, capture Sicily, in 1943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dirty="0">
                <a:solidFill>
                  <a:srgbClr val="FF0000"/>
                </a:solidFill>
              </a:rPr>
              <a:t>Mussolini loses power but Germans keep control of northern Italy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Allies invade Italy, but Germans keep fighting there until war ends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401084"/>
            <a:ext cx="2286000" cy="245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Allied Home Fronts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6705600" cy="4191001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Mobilizing </a:t>
            </a:r>
            <a:r>
              <a:rPr lang="en-US" b="1" dirty="0"/>
              <a:t>for War</a:t>
            </a:r>
          </a:p>
          <a:p>
            <a:pPr>
              <a:buNone/>
            </a:pPr>
            <a:r>
              <a:rPr lang="en-US" dirty="0"/>
              <a:t>• Fighting the war requires complete use of all national resources</a:t>
            </a:r>
          </a:p>
          <a:p>
            <a:pPr>
              <a:buNone/>
            </a:pPr>
            <a:r>
              <a:rPr lang="en-US" dirty="0"/>
              <a:t>• 17 to 18 million U.S. workers—many of them women—make weapons</a:t>
            </a:r>
          </a:p>
          <a:p>
            <a:pPr>
              <a:buNone/>
            </a:pPr>
            <a:r>
              <a:rPr lang="en-US" dirty="0"/>
              <a:t>• People at home face shortages of consumer goods</a:t>
            </a:r>
          </a:p>
          <a:p>
            <a:pPr>
              <a:buNone/>
            </a:pPr>
            <a:r>
              <a:rPr lang="en-US" dirty="0"/>
              <a:t>• Propaganda aims to inspire civilians to aid war effort</a:t>
            </a:r>
          </a:p>
          <a:p>
            <a:pPr>
              <a:buNone/>
            </a:pPr>
            <a:r>
              <a:rPr lang="en-US" b="1" dirty="0"/>
              <a:t>War Limits Civil Rights</a:t>
            </a:r>
          </a:p>
          <a:p>
            <a:pPr>
              <a:buNone/>
            </a:pPr>
            <a:r>
              <a:rPr lang="en-US" dirty="0"/>
              <a:t>• Japanese Americans face prejudice, fear</a:t>
            </a:r>
          </a:p>
          <a:p>
            <a:pPr>
              <a:buNone/>
            </a:pPr>
            <a:r>
              <a:rPr lang="en-US" dirty="0"/>
              <a:t>• Army puts Japanese Americans in interment camps in 1942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838200"/>
            <a:ext cx="2743200" cy="333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"/>
            <a:ext cx="16573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Victory in Europe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39624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1Right"/>
            <a:lightRig rig="threePt" dir="t"/>
          </a:scene3d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D-Day Invasion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Allies plan invasion of France; use deception to confuse Germans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D-Day—June 6, 1944; day of “Operation Overlord” invasion of France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Allied forces capture Normandy beaches; liberate Paris by September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The Battle of the Bulge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U.S., British forces advance on Germany from west, Soviets from east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Battle of the Bulge—German counterattack in December 1944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Germans gain early success but forced to retreat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0373"/>
            <a:ext cx="7162800" cy="266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191000"/>
            <a:ext cx="19270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Continued Victory in Europe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Lef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Germany’s </a:t>
            </a:r>
            <a:r>
              <a:rPr lang="en-US" b="1" dirty="0"/>
              <a:t>Unconditional Surrender</a:t>
            </a:r>
          </a:p>
          <a:p>
            <a:pPr>
              <a:buNone/>
            </a:pPr>
            <a:r>
              <a:rPr lang="en-US" dirty="0"/>
              <a:t>• By 1945, Allied armies approach Germany from two sides</a:t>
            </a:r>
          </a:p>
          <a:p>
            <a:pPr>
              <a:buNone/>
            </a:pPr>
            <a:r>
              <a:rPr lang="en-US" dirty="0"/>
              <a:t>• Soviets surround Berlin in April 1945</a:t>
            </a:r>
          </a:p>
          <a:p>
            <a:pPr>
              <a:buNone/>
            </a:pPr>
            <a:r>
              <a:rPr lang="en-US" dirty="0"/>
              <a:t>• Hitler commits suicide</a:t>
            </a:r>
          </a:p>
          <a:p>
            <a:pPr>
              <a:buNone/>
            </a:pPr>
            <a:r>
              <a:rPr lang="en-US" dirty="0"/>
              <a:t>• On May 9, 1945, Germany officially surrenders, marking V-E Day</a:t>
            </a:r>
          </a:p>
          <a:p>
            <a:pPr>
              <a:buNone/>
            </a:pPr>
            <a:r>
              <a:rPr lang="en-US" dirty="0"/>
              <a:t>• President Roosevelt dies in April; Harry Truman becomes president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Victory in the Pacific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4384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2Lef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Japanese in Retreat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Allies move to retake the Philippines in late 1944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Battle of Leyte Gulf leaves Japanese navy badly damaged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Kamikazes—Japanese pilots who fly suicide missions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In March 1945, American forces capture Iwo Jima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U.S. takes Okinawa in June 1945; Japan suffers huge casualties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838200"/>
            <a:ext cx="1828800" cy="263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63036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Section 1: Hitler’s Lightning War</a:t>
            </a:r>
            <a:br>
              <a:rPr lang="en-US" sz="6000" b="1" dirty="0" smtClean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514600"/>
            <a:ext cx="8229600" cy="2133600"/>
          </a:xfrm>
          <a:solidFill>
            <a:schemeClr val="bg2">
              <a:lumMod val="20000"/>
              <a:lumOff val="80000"/>
            </a:schemeClr>
          </a:solidFill>
          <a:scene3d>
            <a:camera prst="perspectiveContrastingRightFacing"/>
            <a:lightRig rig="threePt" dir="t"/>
          </a:scene3d>
          <a:sp3d>
            <a:bevelT w="101600" prst="riblet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Using </a:t>
            </a:r>
            <a:r>
              <a:rPr lang="en-US" sz="3600" dirty="0">
                <a:solidFill>
                  <a:srgbClr val="FF0000"/>
                </a:solidFill>
              </a:rPr>
              <a:t>the sudden, mass attack called the blitzkrieg, Germany overruns much </a:t>
            </a:r>
            <a:r>
              <a:rPr lang="en-US" sz="3600" dirty="0" smtClean="0">
                <a:solidFill>
                  <a:srgbClr val="FF0000"/>
                </a:solidFill>
              </a:rPr>
              <a:t>of Europe </a:t>
            </a:r>
            <a:r>
              <a:rPr lang="en-US" sz="3600" dirty="0">
                <a:solidFill>
                  <a:srgbClr val="FF0000"/>
                </a:solidFill>
              </a:rPr>
              <a:t>and North Africa.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7561" y="4953001"/>
            <a:ext cx="712643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Continued Victory in the Pacific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Below"/>
            <a:lightRig rig="threePt" dir="t"/>
          </a:scene3d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/>
              <a:t>Japanese Surrender</a:t>
            </a:r>
          </a:p>
          <a:p>
            <a:pPr>
              <a:buNone/>
            </a:pPr>
            <a:r>
              <a:rPr lang="en-US" dirty="0"/>
              <a:t>• Advisors warn Truman that invasion of Japan will cost many lives</a:t>
            </a:r>
          </a:p>
          <a:p>
            <a:pPr>
              <a:buNone/>
            </a:pPr>
            <a:r>
              <a:rPr lang="en-US" dirty="0"/>
              <a:t>• He has alternative; powerful new weapon called atomic bomb</a:t>
            </a:r>
          </a:p>
          <a:p>
            <a:pPr>
              <a:buNone/>
            </a:pPr>
            <a:r>
              <a:rPr lang="en-US" dirty="0"/>
              <a:t>• Manhattan Project—secret program to develop the bomb</a:t>
            </a:r>
          </a:p>
          <a:p>
            <a:pPr>
              <a:buNone/>
            </a:pPr>
            <a:r>
              <a:rPr lang="en-US" dirty="0"/>
              <a:t>• Atomic bomb dropped on Hiroshima, August 6, 1945; about 75,000 die</a:t>
            </a:r>
          </a:p>
          <a:p>
            <a:pPr>
              <a:buNone/>
            </a:pPr>
            <a:r>
              <a:rPr lang="en-US" dirty="0"/>
              <a:t>• Nagasaki bombed on August 9; 70,000 die immediately</a:t>
            </a:r>
          </a:p>
          <a:p>
            <a:pPr>
              <a:buNone/>
            </a:pPr>
            <a:r>
              <a:rPr lang="en-US" dirty="0"/>
              <a:t>• Japanese surrender on September 2, 1945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1" y="4431156"/>
            <a:ext cx="2133600" cy="242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Section 5: Europe and Japan in Ruins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1524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World </a:t>
            </a:r>
            <a:r>
              <a:rPr lang="en-US" dirty="0">
                <a:solidFill>
                  <a:srgbClr val="FF0000"/>
                </a:solidFill>
              </a:rPr>
              <a:t>War II cost millions of human lives and billions of dollars in damages. </a:t>
            </a:r>
            <a:r>
              <a:rPr lang="en-US" dirty="0" smtClean="0">
                <a:solidFill>
                  <a:srgbClr val="FF0000"/>
                </a:solidFill>
              </a:rPr>
              <a:t>It leaves </a:t>
            </a:r>
            <a:r>
              <a:rPr lang="en-US" dirty="0">
                <a:solidFill>
                  <a:srgbClr val="FF0000"/>
                </a:solidFill>
              </a:rPr>
              <a:t>Europe and Japan in ruins.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5: Europe and Japan in Ruins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84437"/>
            <a:ext cx="8229600" cy="43735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Devastation </a:t>
            </a:r>
            <a:r>
              <a:rPr lang="en-US" b="1" dirty="0"/>
              <a:t>in Europe</a:t>
            </a:r>
          </a:p>
          <a:p>
            <a:pPr>
              <a:buNone/>
            </a:pPr>
            <a:r>
              <a:rPr lang="en-US" b="1" dirty="0"/>
              <a:t>A Harvest of Destruction</a:t>
            </a:r>
          </a:p>
          <a:p>
            <a:pPr>
              <a:buNone/>
            </a:pPr>
            <a:r>
              <a:rPr lang="en-US" dirty="0"/>
              <a:t>• Many cities across Europe badly damaged by war</a:t>
            </a:r>
          </a:p>
          <a:p>
            <a:pPr>
              <a:buNone/>
            </a:pPr>
            <a:r>
              <a:rPr lang="en-US" dirty="0"/>
              <a:t>• Many people displaced by war and peace agreements</a:t>
            </a:r>
          </a:p>
          <a:p>
            <a:pPr>
              <a:buNone/>
            </a:pPr>
            <a:r>
              <a:rPr lang="en-US" b="1" dirty="0"/>
              <a:t>Misery Continues After the War</a:t>
            </a:r>
          </a:p>
          <a:p>
            <a:pPr>
              <a:buNone/>
            </a:pPr>
            <a:r>
              <a:rPr lang="en-US" dirty="0"/>
              <a:t>• Lack of food, destruction of roads, factories lead to hardship</a:t>
            </a:r>
          </a:p>
          <a:p>
            <a:pPr>
              <a:buNone/>
            </a:pPr>
            <a:r>
              <a:rPr lang="en-US" dirty="0"/>
              <a:t>• Many people suffer from hunger, disease after war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143000"/>
            <a:ext cx="4419600" cy="240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Postwar Governments and Politics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perspectiveRelaxedModerately"/>
            <a:lightRig rig="threePt" dir="t"/>
          </a:scene3d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Need </a:t>
            </a:r>
            <a:r>
              <a:rPr lang="en-US" b="1" dirty="0">
                <a:solidFill>
                  <a:srgbClr val="FF0000"/>
                </a:solidFill>
              </a:rPr>
              <a:t>for New Leaders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Many conquered countries went back to old governments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• </a:t>
            </a:r>
            <a:r>
              <a:rPr lang="en-US" dirty="0">
                <a:solidFill>
                  <a:srgbClr val="FF0000"/>
                </a:solidFill>
              </a:rPr>
              <a:t>New leaders needed in Germany, Italy, and France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Communist parties make gains in Italy, France by promising change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Communist interest fades as economies recover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The Nuremberg Trials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Nuremberg Trials—trials of 22 Nazi leaders for war crimes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Some Nazi leaders are executed for their actions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Postwar Japan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Serious </a:t>
            </a:r>
            <a:r>
              <a:rPr lang="en-US" b="1" dirty="0"/>
              <a:t>Damage</a:t>
            </a:r>
          </a:p>
          <a:p>
            <a:pPr>
              <a:buNone/>
            </a:pPr>
            <a:r>
              <a:rPr lang="en-US" dirty="0"/>
              <a:t>• In war, Japan loses two million people; severe damage to many cities</a:t>
            </a:r>
          </a:p>
          <a:p>
            <a:pPr>
              <a:buNone/>
            </a:pPr>
            <a:r>
              <a:rPr lang="en-US" b="1" dirty="0"/>
              <a:t>Occupied Japan</a:t>
            </a:r>
          </a:p>
          <a:p>
            <a:pPr>
              <a:buNone/>
            </a:pPr>
            <a:r>
              <a:rPr lang="en-US" dirty="0"/>
              <a:t>• MacArthur takes charge of U.S. occupation of Japan</a:t>
            </a:r>
          </a:p>
          <a:p>
            <a:pPr>
              <a:buNone/>
            </a:pPr>
            <a:r>
              <a:rPr lang="en-US" dirty="0"/>
              <a:t>• Starts process of </a:t>
            </a:r>
            <a:r>
              <a:rPr lang="en-US" b="1" dirty="0"/>
              <a:t>demilitarization—disbanding Japan’s armed forces</a:t>
            </a:r>
          </a:p>
          <a:p>
            <a:pPr>
              <a:buNone/>
            </a:pPr>
            <a:r>
              <a:rPr lang="en-US" dirty="0"/>
              <a:t>• Also launches </a:t>
            </a:r>
            <a:r>
              <a:rPr lang="en-US" b="1" dirty="0"/>
              <a:t>democratization—creating democracy in Japan</a:t>
            </a:r>
          </a:p>
          <a:p>
            <a:pPr>
              <a:buNone/>
            </a:pPr>
            <a:r>
              <a:rPr lang="en-US" dirty="0"/>
              <a:t>• Japanese people adopt new constitution in 1947</a:t>
            </a:r>
          </a:p>
          <a:p>
            <a:pPr>
              <a:buNone/>
            </a:pPr>
            <a:r>
              <a:rPr lang="en-US" dirty="0"/>
              <a:t>• MacArthur puts economic reforms in place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Occupation Brings Deep Changes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Changing </a:t>
            </a:r>
            <a:r>
              <a:rPr lang="en-US" b="1" dirty="0">
                <a:solidFill>
                  <a:srgbClr val="FF0000"/>
                </a:solidFill>
              </a:rPr>
              <a:t>Japanese Society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Emperor kept on, but he loses power and becomes figurehead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Japanese people elect two-house legislature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Bill of rights guarantees freedoms; women also have right to vote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Constitution says Japan cannot attack another country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In 1951, peace treaty with Japan signed; U.S. occupation ends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U.S. and Japan become allies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361385"/>
            <a:ext cx="1905000" cy="249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29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37867"/>
            <a:ext cx="5562600" cy="703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Section 1: Hitler’s Lightning War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447800"/>
            <a:ext cx="8229600" cy="5410200"/>
          </a:xfrm>
          <a:solidFill>
            <a:schemeClr val="bg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Germany </a:t>
            </a:r>
            <a:r>
              <a:rPr lang="en-US" sz="2400" b="1" dirty="0">
                <a:solidFill>
                  <a:schemeClr val="bg1"/>
                </a:solidFill>
              </a:rPr>
              <a:t>Sparks a New War in Europe</a:t>
            </a: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Secret Agreement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• </a:t>
            </a:r>
            <a:r>
              <a:rPr lang="en-US" sz="2400" b="1" dirty="0">
                <a:solidFill>
                  <a:schemeClr val="bg1"/>
                </a:solidFill>
              </a:rPr>
              <a:t>Nonaggression pact—Germans, Soviets agree not to fight each other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• Agreement includes secret deal to split Poland</a:t>
            </a: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Germany’s Lightning Attack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• September 1, 1939—Hitler launches invasion of Poland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• Britain, France declare war on Germany but Poland falls quickly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• </a:t>
            </a:r>
            <a:r>
              <a:rPr lang="en-US" sz="2400" b="1" dirty="0">
                <a:solidFill>
                  <a:schemeClr val="bg1"/>
                </a:solidFill>
              </a:rPr>
              <a:t>Blitzkrieg—lightning war—Germany’s new military strategy</a:t>
            </a:r>
          </a:p>
          <a:p>
            <a:pPr>
              <a:buNone/>
            </a:pPr>
            <a:r>
              <a:rPr lang="en-US" sz="2400" dirty="0">
                <a:solidFill>
                  <a:schemeClr val="bg1"/>
                </a:solidFill>
              </a:rPr>
              <a:t>• Planes, tanks, infantry used to surprise enemy and quickly conquer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762000"/>
            <a:ext cx="2590799" cy="203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3819525"/>
            <a:ext cx="24479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Germany’s Lighting Attack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10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1Right"/>
            <a:lightRig rig="threePt" dir="t"/>
          </a:scene3d>
        </p:spPr>
        <p:txBody>
          <a:bodyPr>
            <a:noAutofit/>
            <a:scene3d>
              <a:camera prst="isometricOffAxis2Left"/>
              <a:lightRig rig="threePt" dir="t"/>
            </a:scene3d>
          </a:bodyPr>
          <a:lstStyle/>
          <a:p>
            <a:pPr>
              <a:buNone/>
            </a:pPr>
            <a:r>
              <a:rPr lang="en-US" sz="31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</a:t>
            </a:r>
            <a:r>
              <a:rPr lang="en-US" sz="31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Soviets Make Their Move</a:t>
            </a:r>
          </a:p>
          <a:p>
            <a:pPr>
              <a:buNone/>
            </a:pP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• Soviets capture Lithuania, Latvia, Poland, resistance met in Finland</a:t>
            </a:r>
          </a:p>
          <a:p>
            <a:pPr>
              <a:buNone/>
            </a:pP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• Finland surrenders in March 1940</a:t>
            </a:r>
          </a:p>
          <a:p>
            <a:pPr>
              <a:buNone/>
            </a:pPr>
            <a:r>
              <a:rPr lang="en-US" sz="31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</a:t>
            </a:r>
            <a:r>
              <a:rPr lang="en-US" sz="31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Phony War</a:t>
            </a:r>
          </a:p>
          <a:p>
            <a:pPr>
              <a:buNone/>
            </a:pP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• French, British mobilize along French border, wait for German attack</a:t>
            </a:r>
          </a:p>
          <a:p>
            <a:pPr>
              <a:buNone/>
            </a:pP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• Many months of no action—the “phony war”</a:t>
            </a:r>
          </a:p>
          <a:p>
            <a:pPr>
              <a:buNone/>
            </a:pP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• In April 1940 Hitler attacks and quickly captures Denmark, Norway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Fall of France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  <a:solidFill>
            <a:schemeClr val="tx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Further </a:t>
            </a:r>
            <a:r>
              <a:rPr lang="en-US" b="1" dirty="0"/>
              <a:t>Gains</a:t>
            </a:r>
          </a:p>
          <a:p>
            <a:pPr>
              <a:buNone/>
            </a:pPr>
            <a:r>
              <a:rPr lang="en-US" dirty="0"/>
              <a:t>• May 1940—Germany conquers Netherlands, Belgium, Luxembourg</a:t>
            </a:r>
          </a:p>
          <a:p>
            <a:pPr>
              <a:buNone/>
            </a:pPr>
            <a:r>
              <a:rPr lang="en-US" dirty="0"/>
              <a:t>• Soon after, German army reaches French coast</a:t>
            </a:r>
          </a:p>
          <a:p>
            <a:pPr>
              <a:buNone/>
            </a:pPr>
            <a:r>
              <a:rPr lang="en-US" b="1" dirty="0"/>
              <a:t>Rescue at Dunkirk</a:t>
            </a:r>
          </a:p>
          <a:p>
            <a:pPr>
              <a:buNone/>
            </a:pPr>
            <a:r>
              <a:rPr lang="en-US" dirty="0"/>
              <a:t>• German forces trap British, French on coast at Dunkirk</a:t>
            </a:r>
          </a:p>
          <a:p>
            <a:pPr>
              <a:buNone/>
            </a:pPr>
            <a:r>
              <a:rPr lang="en-US" dirty="0"/>
              <a:t>• British Navy, civilians take ships across Channel to rescue soldiers</a:t>
            </a:r>
          </a:p>
          <a:p>
            <a:pPr>
              <a:buNone/>
            </a:pPr>
            <a:r>
              <a:rPr lang="en-US" b="1" dirty="0"/>
              <a:t>France Falls</a:t>
            </a:r>
          </a:p>
          <a:p>
            <a:pPr>
              <a:buNone/>
            </a:pPr>
            <a:r>
              <a:rPr lang="en-US" dirty="0"/>
              <a:t>• June 1940—France surrenders to Germany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Charles de Gaulle, French general, organizes opposition to Germany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Battle of Britain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Threat </a:t>
            </a:r>
            <a:r>
              <a:rPr lang="en-US" b="1" dirty="0">
                <a:solidFill>
                  <a:srgbClr val="FF0000"/>
                </a:solidFill>
              </a:rPr>
              <a:t>to Britain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Winston Churchill—Becomes British prime minister, vows no surrender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Germany plans invasion of Britain; begins with air attacks in 1940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British use air force, radar, code-breaking to resist Germany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b="1" dirty="0">
                <a:solidFill>
                  <a:srgbClr val="FF0000"/>
                </a:solidFill>
              </a:rPr>
              <a:t>Battle of Britain—Air war over Britain that lasted until May 1941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• Stunned by British resistance, Hitler calls off attacks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045" y="3200400"/>
            <a:ext cx="145195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Mediterranean and the Eastern Front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Axis </a:t>
            </a:r>
            <a:r>
              <a:rPr lang="en-US" b="1" dirty="0"/>
              <a:t>Forces Attack North Africa</a:t>
            </a:r>
          </a:p>
          <a:p>
            <a:pPr>
              <a:buNone/>
            </a:pPr>
            <a:r>
              <a:rPr lang="en-US" dirty="0"/>
              <a:t>• Mussolini, Italy at first neutral</a:t>
            </a:r>
          </a:p>
          <a:p>
            <a:pPr>
              <a:buNone/>
            </a:pPr>
            <a:r>
              <a:rPr lang="en-US" dirty="0"/>
              <a:t>• Mussolini declares war on France, Britain after German victory</a:t>
            </a:r>
          </a:p>
          <a:p>
            <a:pPr>
              <a:buNone/>
            </a:pPr>
            <a:r>
              <a:rPr lang="en-US" dirty="0"/>
              <a:t>• September 1940—Mussolini attacks British in North Africa</a:t>
            </a:r>
          </a:p>
          <a:p>
            <a:pPr>
              <a:buNone/>
            </a:pPr>
            <a:r>
              <a:rPr lang="en-US" b="1" dirty="0"/>
              <a:t>Britain Strikes Back</a:t>
            </a:r>
          </a:p>
          <a:p>
            <a:pPr>
              <a:buNone/>
            </a:pPr>
            <a:r>
              <a:rPr lang="en-US" dirty="0"/>
              <a:t>• December 1940—British attack and drive Italians back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Erwin Rommel, German general, battles British in North Africa</a:t>
            </a:r>
          </a:p>
          <a:p>
            <a:pPr>
              <a:buNone/>
            </a:pPr>
            <a:r>
              <a:rPr lang="en-US" dirty="0"/>
              <a:t>• In 1942, Rommel first retreats then succeeds against British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727749"/>
            <a:ext cx="3657600" cy="21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1993</Words>
  <Application>Microsoft Office PowerPoint</Application>
  <PresentationFormat>On-screen Show (4:3)</PresentationFormat>
  <Paragraphs>238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Chapter 32 World War II, 1939–1945 </vt:lpstr>
      <vt:lpstr>Slide 2</vt:lpstr>
      <vt:lpstr>Section 1: Hitler’s Lightning War </vt:lpstr>
      <vt:lpstr>Slide 4</vt:lpstr>
      <vt:lpstr>Section 1: Hitler’s Lightning War </vt:lpstr>
      <vt:lpstr>Germany’s Lighting Attack </vt:lpstr>
      <vt:lpstr>The Fall of France </vt:lpstr>
      <vt:lpstr>The Battle of Britain </vt:lpstr>
      <vt:lpstr>The Mediterranean and the Eastern Front </vt:lpstr>
      <vt:lpstr>Continued The Mediterranean and the Eastern Front </vt:lpstr>
      <vt:lpstr>The United States Aids Its Allies </vt:lpstr>
      <vt:lpstr>Section 2: Japan’s Pacific Campaign </vt:lpstr>
      <vt:lpstr>Section 2: Japan’s Pacific Campaign </vt:lpstr>
      <vt:lpstr>Japanese Victories </vt:lpstr>
      <vt:lpstr>Slide 15</vt:lpstr>
      <vt:lpstr>The Allies Strike Back </vt:lpstr>
      <vt:lpstr>An Allied Offensive </vt:lpstr>
      <vt:lpstr>Section 3: The Holocaust </vt:lpstr>
      <vt:lpstr>Section 3: The Holocaust </vt:lpstr>
      <vt:lpstr>Continued The Holocaust Begins </vt:lpstr>
      <vt:lpstr>Hitler Seeks New Answer </vt:lpstr>
      <vt:lpstr>Continued The “Final Solution” </vt:lpstr>
      <vt:lpstr>Section 4: The Allied Victory </vt:lpstr>
      <vt:lpstr>Section 4: The Allied Victory </vt:lpstr>
      <vt:lpstr>Continued The Tide Turns on Two Fronts </vt:lpstr>
      <vt:lpstr>The Allied Home Fronts </vt:lpstr>
      <vt:lpstr>Victory in Europe </vt:lpstr>
      <vt:lpstr>Continued Victory in Europe </vt:lpstr>
      <vt:lpstr>Victory in the Pacific </vt:lpstr>
      <vt:lpstr>Continued Victory in the Pacific </vt:lpstr>
      <vt:lpstr>Section 5: Europe and Japan in Ruins </vt:lpstr>
      <vt:lpstr>Section 5: Europe and Japan in Ruins </vt:lpstr>
      <vt:lpstr>Postwar Governments and Politics </vt:lpstr>
      <vt:lpstr>Postwar Japan </vt:lpstr>
      <vt:lpstr>Occupation Brings Deep Changes 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 World War II, 1939–1945 </dc:title>
  <dc:creator>Kolton</dc:creator>
  <cp:lastModifiedBy>Kolton</cp:lastModifiedBy>
  <cp:revision>15</cp:revision>
  <dcterms:created xsi:type="dcterms:W3CDTF">2013-03-27T15:39:48Z</dcterms:created>
  <dcterms:modified xsi:type="dcterms:W3CDTF">2013-04-16T16:00:00Z</dcterms:modified>
</cp:coreProperties>
</file>